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3" r:id="rId3"/>
    <p:sldId id="454" r:id="rId4"/>
    <p:sldId id="455" r:id="rId5"/>
    <p:sldId id="456" r:id="rId6"/>
    <p:sldId id="368" r:id="rId7"/>
    <p:sldId id="457" r:id="rId8"/>
    <p:sldId id="460" r:id="rId9"/>
    <p:sldId id="459" r:id="rId10"/>
    <p:sldId id="458" r:id="rId11"/>
    <p:sldId id="461" r:id="rId12"/>
    <p:sldId id="462" r:id="rId13"/>
    <p:sldId id="467" r:id="rId14"/>
    <p:sldId id="464" r:id="rId15"/>
    <p:sldId id="465" r:id="rId16"/>
    <p:sldId id="466" r:id="rId17"/>
    <p:sldId id="468" r:id="rId18"/>
    <p:sldId id="469" r:id="rId19"/>
    <p:sldId id="470" r:id="rId20"/>
    <p:sldId id="471" r:id="rId21"/>
    <p:sldId id="472" r:id="rId22"/>
    <p:sldId id="473" r:id="rId23"/>
    <p:sldId id="474" r:id="rId24"/>
    <p:sldId id="475" r:id="rId25"/>
    <p:sldId id="476" r:id="rId26"/>
    <p:sldId id="477" r:id="rId27"/>
    <p:sldId id="478" r:id="rId28"/>
    <p:sldId id="479" r:id="rId29"/>
    <p:sldId id="480" r:id="rId30"/>
    <p:sldId id="481" r:id="rId31"/>
    <p:sldId id="482" r:id="rId32"/>
    <p:sldId id="483" r:id="rId33"/>
    <p:sldId id="484" r:id="rId34"/>
    <p:sldId id="485" r:id="rId35"/>
    <p:sldId id="486" r:id="rId36"/>
    <p:sldId id="487" r:id="rId37"/>
    <p:sldId id="488" r:id="rId38"/>
    <p:sldId id="489" r:id="rId39"/>
    <p:sldId id="490" r:id="rId40"/>
    <p:sldId id="491" r:id="rId41"/>
    <p:sldId id="492" r:id="rId42"/>
    <p:sldId id="493" r:id="rId43"/>
    <p:sldId id="494" r:id="rId44"/>
    <p:sldId id="495" r:id="rId45"/>
    <p:sldId id="496" r:id="rId46"/>
    <p:sldId id="497" r:id="rId47"/>
    <p:sldId id="498" r:id="rId48"/>
    <p:sldId id="499" r:id="rId49"/>
    <p:sldId id="500" r:id="rId50"/>
    <p:sldId id="501" r:id="rId51"/>
    <p:sldId id="502" r:id="rId52"/>
    <p:sldId id="503" r:id="rId53"/>
    <p:sldId id="504" r:id="rId54"/>
    <p:sldId id="505" r:id="rId55"/>
    <p:sldId id="506" r:id="rId56"/>
    <p:sldId id="507" r:id="rId57"/>
    <p:sldId id="508" r:id="rId58"/>
    <p:sldId id="509" r:id="rId59"/>
    <p:sldId id="510" r:id="rId60"/>
    <p:sldId id="511"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0070C0"/>
    <a:srgbClr val="06B2DB"/>
    <a:srgbClr val="EB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6" d="100"/>
          <a:sy n="66" d="100"/>
        </p:scale>
        <p:origin x="-560" y="-56"/>
      </p:cViewPr>
      <p:guideLst>
        <p:guide orient="horz" pos="2242"/>
        <p:guide pos="415"/>
        <p:guide pos="71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5"/>
          <p:cNvSpPr>
            <a:spLocks noGrp="1" noChangeArrowheads="1"/>
          </p:cNvSpPr>
          <p:nvPr>
            <p:ph type="sldNum" sz="quarter" idx="10"/>
          </p:nvPr>
        </p:nvSpPr>
        <p:spPr/>
        <p:txBody>
          <a:bodyPr/>
          <a:lstStyle>
            <a:lvl1pPr>
              <a:defRPr/>
            </a:lvl1pPr>
          </a:lstStyle>
          <a:p>
            <a:pPr>
              <a:defRPr/>
            </a:pPr>
            <a:fld id="{770CB7A5-5FE8-4257-9269-FBB8495D2706}" type="slidenum">
              <a:rPr lang="ko-KR" altLang="en-US"/>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8D7A-2995-495E-9A2A-B137F9CACD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135C-D794-4B70-AFAB-159D2306CD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5.xml"/><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6.xml"/><Relationship Id="rId2" Type="http://schemas.openxmlformats.org/officeDocument/2006/relationships/image" Target="../media/image6.png"/><Relationship Id="rId1" Type="http://schemas.openxmlformats.org/officeDocument/2006/relationships/image" Target="../media/image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8.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1.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2.xml"/><Relationship Id="rId2" Type="http://schemas.openxmlformats.org/officeDocument/2006/relationships/image" Target="../media/image10.png"/><Relationship Id="rId1" Type="http://schemas.openxmlformats.org/officeDocument/2006/relationships/image" Target="../media/image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xml"/><Relationship Id="rId2" Type="http://schemas.openxmlformats.org/officeDocument/2006/relationships/image" Target="../media/image5.png"/><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9.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468385" y="1184257"/>
            <a:ext cx="9255229" cy="2367466"/>
            <a:chOff x="1468385" y="1184256"/>
            <a:chExt cx="9255229" cy="3006743"/>
          </a:xfrm>
        </p:grpSpPr>
        <p:pic>
          <p:nvPicPr>
            <p:cNvPr id="5" name="图片 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479" t="20556" r="9479" b="42840"/>
            <a:stretch>
              <a:fillRect/>
            </a:stretch>
          </p:blipFill>
          <p:spPr>
            <a:xfrm>
              <a:off x="1468385" y="1184256"/>
              <a:ext cx="9255229" cy="3006743"/>
            </a:xfrm>
            <a:prstGeom prst="rect">
              <a:avLst/>
            </a:prstGeom>
          </p:spPr>
        </p:pic>
        <p:sp>
          <p:nvSpPr>
            <p:cNvPr id="3" name="矩形 2"/>
            <p:cNvSpPr/>
            <p:nvPr/>
          </p:nvSpPr>
          <p:spPr>
            <a:xfrm>
              <a:off x="3276156" y="2656740"/>
              <a:ext cx="5639685" cy="830997"/>
            </a:xfrm>
            <a:prstGeom prst="rect">
              <a:avLst/>
            </a:prstGeom>
          </p:spPr>
          <p:txBody>
            <a:bodyPr wrap="none">
              <a:spAutoFit/>
            </a:bodyPr>
            <a:lstStyle/>
            <a:p>
              <a:pPr algn="ctr" eaLnBrk="0" hangingPunct="0"/>
              <a:r>
                <a:rPr lang="en-US" altLang="zh-CN" sz="48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lang="zh-CN" altLang="en-US" sz="48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中的输入输出流</a:t>
              </a:r>
              <a:endParaRPr lang="en-US" altLang="zh-CN"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7" name="矩形 6"/>
          <p:cNvSpPr/>
          <p:nvPr/>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549001" y="555626"/>
            <a:ext cx="5578431" cy="876848"/>
            <a:chOff x="326687" y="247818"/>
            <a:chExt cx="4861582" cy="725466"/>
          </a:xfrm>
        </p:grpSpPr>
        <p:sp>
          <p:nvSpPr>
            <p:cNvPr id="69" name="文本框 68"/>
            <p:cNvSpPr txBox="1"/>
            <p:nvPr/>
          </p:nvSpPr>
          <p:spPr bwMode="auto">
            <a:xfrm>
              <a:off x="669882" y="412399"/>
              <a:ext cx="419096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使用“</a:t>
              </a:r>
              <a:r>
                <a:rPr lang="en-US" altLang="zh-CN" sz="2400" kern="0" dirty="0">
                  <a:solidFill>
                    <a:srgbClr val="0070C0"/>
                  </a:solidFill>
                  <a:latin typeface="+mn-ea"/>
                </a:rPr>
                <a:t>&lt;&lt;”</a:t>
              </a:r>
              <a:r>
                <a:rPr lang="zh-CN" altLang="en-US" sz="2400" kern="0" dirty="0">
                  <a:solidFill>
                    <a:srgbClr val="0070C0"/>
                  </a:solidFill>
                  <a:latin typeface="+mn-ea"/>
                </a:rPr>
                <a:t>运算符进行标准输出</a:t>
              </a:r>
              <a:endParaRPr lang="zh-CN" altLang="en-US" sz="2400" kern="0" dirty="0">
                <a:solidFill>
                  <a:srgbClr val="0070C0"/>
                </a:solidFill>
                <a:latin typeface="+mn-ea"/>
              </a:endParaRPr>
            </a:p>
          </p:txBody>
        </p:sp>
        <p:grpSp>
          <p:nvGrpSpPr>
            <p:cNvPr id="70" name="组合 69"/>
            <p:cNvGrpSpPr/>
            <p:nvPr/>
          </p:nvGrpSpPr>
          <p:grpSpPr>
            <a:xfrm>
              <a:off x="326687" y="247818"/>
              <a:ext cx="4861582" cy="725466"/>
              <a:chOff x="326687" y="247818"/>
              <a:chExt cx="4861582" cy="725466"/>
            </a:xfrm>
          </p:grpSpPr>
          <p:grpSp>
            <p:nvGrpSpPr>
              <p:cNvPr id="71" name="组合 70"/>
              <p:cNvGrpSpPr/>
              <p:nvPr/>
            </p:nvGrpSpPr>
            <p:grpSpPr>
              <a:xfrm>
                <a:off x="349799" y="247818"/>
                <a:ext cx="4791980" cy="261575"/>
                <a:chOff x="349799" y="247818"/>
                <a:chExt cx="4791980" cy="261575"/>
              </a:xfrm>
            </p:grpSpPr>
            <p:cxnSp>
              <p:nvCxnSpPr>
                <p:cNvPr id="86" name="直接连接符 8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0" name="任意多边形: 形状 8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1" name="任意多边形: 形状 9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2" name="组合 71"/>
              <p:cNvGrpSpPr/>
              <p:nvPr/>
            </p:nvGrpSpPr>
            <p:grpSpPr>
              <a:xfrm>
                <a:off x="349799" y="711709"/>
                <a:ext cx="4815092" cy="261575"/>
                <a:chOff x="358852" y="925118"/>
                <a:chExt cx="4815092" cy="261575"/>
              </a:xfrm>
            </p:grpSpPr>
            <p:cxnSp>
              <p:nvCxnSpPr>
                <p:cNvPr id="79" name="直接连接符 7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4" name="任意多边形: 形状 8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5" name="任意多边形: 形状 8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3" name="组合 72"/>
              <p:cNvGrpSpPr/>
              <p:nvPr/>
            </p:nvGrpSpPr>
            <p:grpSpPr>
              <a:xfrm>
                <a:off x="5138963" y="489126"/>
                <a:ext cx="49306" cy="329693"/>
                <a:chOff x="5138963" y="489126"/>
                <a:chExt cx="49306" cy="329693"/>
              </a:xfrm>
            </p:grpSpPr>
            <p:sp>
              <p:nvSpPr>
                <p:cNvPr id="77" name="椭圆 7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椭圆 7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74" name="组合 73"/>
              <p:cNvGrpSpPr/>
              <p:nvPr/>
            </p:nvGrpSpPr>
            <p:grpSpPr>
              <a:xfrm>
                <a:off x="326687" y="399838"/>
                <a:ext cx="49306" cy="329693"/>
                <a:chOff x="5138963" y="489126"/>
                <a:chExt cx="49306" cy="329693"/>
              </a:xfrm>
            </p:grpSpPr>
            <p:sp>
              <p:nvSpPr>
                <p:cNvPr id="75" name="椭圆 7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椭圆 7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92" name="矩形 91"/>
          <p:cNvSpPr/>
          <p:nvPr/>
        </p:nvSpPr>
        <p:spPr>
          <a:xfrm>
            <a:off x="961757" y="1694993"/>
            <a:ext cx="10534918" cy="940963"/>
          </a:xfrm>
          <a:prstGeom prst="rect">
            <a:avLst/>
          </a:prstGeom>
        </p:spPr>
        <p:txBody>
          <a:bodyPr wrap="square">
            <a:spAutoFit/>
          </a:bodyPr>
          <a:lstStyle/>
          <a:p>
            <a:pPr>
              <a:lnSpc>
                <a:spcPct val="120000"/>
              </a:lnSpc>
            </a:pPr>
            <a:r>
              <a:rPr lang="zh-CN" altLang="en-US" sz="2400" dirty="0">
                <a:latin typeface="Times New Roman" panose="02020603050405020304" pitchFamily="18" charset="0"/>
                <a:cs typeface="Times New Roman" panose="02020603050405020304" pitchFamily="18" charset="0"/>
              </a:rPr>
              <a:t>系统提供的</a:t>
            </a:r>
            <a:r>
              <a:rPr lang="en-US" altLang="zh-CN" sz="2400" dirty="0" err="1">
                <a:latin typeface="Times New Roman" panose="02020603050405020304" pitchFamily="18" charset="0"/>
                <a:cs typeface="Times New Roman" panose="02020603050405020304" pitchFamily="18" charset="0"/>
              </a:rPr>
              <a:t>ostream</a:t>
            </a:r>
            <a:r>
              <a:rPr lang="zh-CN" altLang="en-US" sz="2400" dirty="0">
                <a:latin typeface="Times New Roman" panose="02020603050405020304" pitchFamily="18" charset="0"/>
                <a:cs typeface="Times New Roman" panose="02020603050405020304" pitchFamily="18" charset="0"/>
              </a:rPr>
              <a:t>类已经对“</a:t>
            </a:r>
            <a:r>
              <a:rPr lang="en-US" altLang="zh-CN" sz="2400" dirty="0">
                <a:latin typeface="Times New Roman" panose="02020603050405020304" pitchFamily="18" charset="0"/>
                <a:cs typeface="Times New Roman" panose="02020603050405020304" pitchFamily="18" charset="0"/>
              </a:rPr>
              <a:t>&lt;&lt;</a:t>
            </a:r>
            <a:r>
              <a:rPr lang="en-US" altLang="zh-CN" sz="2400" dirty="0">
                <a:latin typeface="+mj-lt"/>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进行了多次重载，实现对不同类型数据的输出操作。重载的形式如下：</a:t>
            </a:r>
            <a:endParaRPr lang="zh-CN" altLang="en-US" sz="2400" dirty="0">
              <a:latin typeface="Times New Roman" panose="02020603050405020304" pitchFamily="18" charset="0"/>
              <a:cs typeface="Times New Roman" panose="02020603050405020304" pitchFamily="18" charset="0"/>
            </a:endParaRPr>
          </a:p>
        </p:txBody>
      </p:sp>
      <p:grpSp>
        <p:nvGrpSpPr>
          <p:cNvPr id="2" name="组合 1"/>
          <p:cNvGrpSpPr/>
          <p:nvPr/>
        </p:nvGrpSpPr>
        <p:grpSpPr>
          <a:xfrm>
            <a:off x="2029533" y="2889820"/>
            <a:ext cx="7854103" cy="3316562"/>
            <a:chOff x="2029533" y="2889820"/>
            <a:chExt cx="7854103" cy="3316562"/>
          </a:xfrm>
        </p:grpSpPr>
        <p:sp>
          <p:nvSpPr>
            <p:cNvPr id="28" name="矩形 27"/>
            <p:cNvSpPr/>
            <p:nvPr/>
          </p:nvSpPr>
          <p:spPr>
            <a:xfrm>
              <a:off x="2787509" y="2999537"/>
              <a:ext cx="6639955" cy="3194721"/>
            </a:xfrm>
            <a:prstGeom prst="rect">
              <a:avLst/>
            </a:prstGeom>
          </p:spPr>
          <p:txBody>
            <a:bodyPr wrap="square">
              <a:spAutoFit/>
            </a:bodyPr>
            <a:lstStyle/>
            <a:p>
              <a:pPr>
                <a:lnSpc>
                  <a:spcPct val="120000"/>
                </a:lnSpc>
              </a:pPr>
              <a:r>
                <a:rPr lang="en-US" altLang="zh-CN" sz="2400" b="1" dirty="0" err="1">
                  <a:solidFill>
                    <a:srgbClr val="FF0000"/>
                  </a:solidFill>
                  <a:latin typeface="Times New Roman" panose="02020603050405020304" pitchFamily="18" charset="0"/>
                  <a:cs typeface="Times New Roman" panose="02020603050405020304" pitchFamily="18" charset="0"/>
                </a:rPr>
                <a:t>ostream</a:t>
              </a:r>
              <a:r>
                <a:rPr lang="en-US" altLang="zh-CN" sz="2400" b="1" dirty="0">
                  <a:solidFill>
                    <a:srgbClr val="FF0000"/>
                  </a:solidFill>
                  <a:latin typeface="Times New Roman" panose="02020603050405020304" pitchFamily="18" charset="0"/>
                  <a:cs typeface="Times New Roman" panose="02020603050405020304" pitchFamily="18" charset="0"/>
                </a:rPr>
                <a:t>&amp; </a:t>
              </a:r>
              <a:r>
                <a:rPr lang="en-US" altLang="zh-CN" sz="2400" b="1" dirty="0">
                  <a:latin typeface="Times New Roman" panose="02020603050405020304" pitchFamily="18" charset="0"/>
                  <a:cs typeface="Times New Roman" panose="02020603050405020304" pitchFamily="18" charset="0"/>
                </a:rPr>
                <a:t>operator&lt;&lt;(int);</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a:lnSpc>
                  <a:spcPct val="12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将内存中的一个</a:t>
              </a:r>
              <a:r>
                <a:rPr lang="en-US" altLang="zh-CN" sz="2400" dirty="0">
                  <a:latin typeface="Times New Roman" panose="02020603050405020304" pitchFamily="18" charset="0"/>
                  <a:cs typeface="Times New Roman" panose="02020603050405020304" pitchFamily="18" charset="0"/>
                </a:rPr>
                <a:t>int</a:t>
              </a:r>
              <a:r>
                <a:rPr lang="zh-CN" altLang="en-US" sz="2400" dirty="0">
                  <a:latin typeface="Times New Roman" panose="02020603050405020304" pitchFamily="18" charset="0"/>
                  <a:cs typeface="Times New Roman" panose="02020603050405020304" pitchFamily="18" charset="0"/>
                </a:rPr>
                <a:t>型数据输出到输出设备</a:t>
              </a:r>
              <a:endParaRPr lang="zh-CN" altLang="en-US" sz="2400" dirty="0">
                <a:latin typeface="Times New Roman" panose="02020603050405020304" pitchFamily="18" charset="0"/>
                <a:cs typeface="Times New Roman" panose="02020603050405020304" pitchFamily="18" charset="0"/>
              </a:endParaRPr>
            </a:p>
            <a:p>
              <a:pPr>
                <a:lnSpc>
                  <a:spcPct val="120000"/>
                </a:lnSpc>
              </a:pPr>
              <a:r>
                <a:rPr lang="en-US" altLang="zh-CN" sz="2400" b="1" dirty="0" err="1">
                  <a:solidFill>
                    <a:srgbClr val="FF0000"/>
                  </a:solidFill>
                  <a:latin typeface="Times New Roman" panose="02020603050405020304" pitchFamily="18" charset="0"/>
                  <a:cs typeface="Times New Roman" panose="02020603050405020304" pitchFamily="18" charset="0"/>
                </a:rPr>
                <a:t>ostream</a:t>
              </a:r>
              <a:r>
                <a:rPr lang="en-US" altLang="zh-CN" sz="2400" b="1" dirty="0">
                  <a:solidFill>
                    <a:srgbClr val="FF0000"/>
                  </a:solidFill>
                  <a:latin typeface="Times New Roman" panose="02020603050405020304" pitchFamily="18" charset="0"/>
                  <a:cs typeface="Times New Roman" panose="02020603050405020304" pitchFamily="18" charset="0"/>
                </a:rPr>
                <a:t>&amp; </a:t>
              </a:r>
              <a:r>
                <a:rPr lang="en-US" altLang="zh-CN" sz="2400" b="1" dirty="0">
                  <a:latin typeface="Times New Roman" panose="02020603050405020304" pitchFamily="18" charset="0"/>
                  <a:cs typeface="Times New Roman" panose="02020603050405020304" pitchFamily="18" charset="0"/>
                </a:rPr>
                <a:t>operator&lt;&lt;(double);</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a:lnSpc>
                  <a:spcPct val="12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将内存中的一个</a:t>
              </a:r>
              <a:r>
                <a:rPr lang="en-US" altLang="zh-CN" sz="2400" dirty="0">
                  <a:latin typeface="Times New Roman" panose="02020603050405020304" pitchFamily="18" charset="0"/>
                  <a:cs typeface="Times New Roman" panose="02020603050405020304" pitchFamily="18" charset="0"/>
                </a:rPr>
                <a:t>double</a:t>
              </a:r>
              <a:r>
                <a:rPr lang="zh-CN" altLang="en-US" sz="2400" dirty="0">
                  <a:latin typeface="Times New Roman" panose="02020603050405020304" pitchFamily="18" charset="0"/>
                  <a:cs typeface="Times New Roman" panose="02020603050405020304" pitchFamily="18" charset="0"/>
                </a:rPr>
                <a:t>型数据输出到输出设备</a:t>
              </a:r>
              <a:endParaRPr lang="zh-CN" altLang="en-US" sz="2400" dirty="0">
                <a:latin typeface="Times New Roman" panose="02020603050405020304" pitchFamily="18" charset="0"/>
                <a:cs typeface="Times New Roman" panose="02020603050405020304" pitchFamily="18" charset="0"/>
              </a:endParaRPr>
            </a:p>
            <a:p>
              <a:pPr>
                <a:lnSpc>
                  <a:spcPct val="120000"/>
                </a:lnSpc>
              </a:pPr>
              <a:r>
                <a:rPr lang="en-US" altLang="zh-CN" sz="2400" b="1" dirty="0" err="1">
                  <a:solidFill>
                    <a:srgbClr val="FF0000"/>
                  </a:solidFill>
                  <a:latin typeface="Times New Roman" panose="02020603050405020304" pitchFamily="18" charset="0"/>
                  <a:cs typeface="Times New Roman" panose="02020603050405020304" pitchFamily="18" charset="0"/>
                </a:rPr>
                <a:t>ostream</a:t>
              </a:r>
              <a:r>
                <a:rPr lang="en-US" altLang="zh-CN" sz="2400" b="1" dirty="0">
                  <a:solidFill>
                    <a:srgbClr val="FF0000"/>
                  </a:solidFill>
                  <a:latin typeface="Times New Roman" panose="02020603050405020304" pitchFamily="18" charset="0"/>
                  <a:cs typeface="Times New Roman" panose="02020603050405020304" pitchFamily="18" charset="0"/>
                </a:rPr>
                <a:t>&amp; </a:t>
              </a:r>
              <a:r>
                <a:rPr lang="en-US" altLang="zh-CN" sz="2400" b="1" dirty="0">
                  <a:latin typeface="Times New Roman" panose="02020603050405020304" pitchFamily="18" charset="0"/>
                  <a:cs typeface="Times New Roman" panose="02020603050405020304" pitchFamily="18" charset="0"/>
                </a:rPr>
                <a:t>operator&lt;&lt;(char*);	</a:t>
              </a:r>
              <a:endParaRPr lang="en-US" altLang="zh-CN" sz="2400" b="1" dirty="0">
                <a:latin typeface="Times New Roman" panose="02020603050405020304" pitchFamily="18" charset="0"/>
                <a:cs typeface="Times New Roman" panose="02020603050405020304" pitchFamily="18" charset="0"/>
              </a:endParaRPr>
            </a:p>
            <a:p>
              <a:pPr>
                <a:lnSpc>
                  <a:spcPct val="12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将内存中的一个字符串数据输出到输出设备</a:t>
              </a:r>
              <a:endParaRPr lang="zh-CN" altLang="en-US" sz="2400" dirty="0">
                <a:latin typeface="Times New Roman" panose="02020603050405020304" pitchFamily="18" charset="0"/>
                <a:cs typeface="Times New Roman" panose="02020603050405020304" pitchFamily="18" charset="0"/>
              </a:endParaRPr>
            </a:p>
            <a:p>
              <a:pPr>
                <a:lnSpc>
                  <a:spcPct val="120000"/>
                </a:lnSpc>
              </a:pP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44546A"/>
                  </a:solidFill>
                  <a:latin typeface="Times New Roman" panose="02020603050405020304" pitchFamily="18" charset="0"/>
                  <a:cs typeface="Times New Roman" panose="02020603050405020304" pitchFamily="18" charset="0"/>
                </a:rPr>
                <a:t>				</a:t>
              </a:r>
              <a:endParaRPr lang="zh-CN" altLang="en-US" sz="2400" dirty="0">
                <a:solidFill>
                  <a:srgbClr val="44546A"/>
                </a:solidFill>
                <a:latin typeface="Times New Roman" panose="02020603050405020304" pitchFamily="18" charset="0"/>
                <a:cs typeface="Times New Roman" panose="02020603050405020304" pitchFamily="18" charset="0"/>
              </a:endParaRPr>
            </a:p>
          </p:txBody>
        </p:sp>
        <p:sp>
          <p:nvSpPr>
            <p:cNvPr id="29" name="任意多边形: 形状 28"/>
            <p:cNvSpPr/>
            <p:nvPr/>
          </p:nvSpPr>
          <p:spPr>
            <a:xfrm flipH="1" flipV="1">
              <a:off x="2096596" y="2972828"/>
              <a:ext cx="7746848" cy="1268043"/>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梯形 29"/>
            <p:cNvSpPr/>
            <p:nvPr/>
          </p:nvSpPr>
          <p:spPr>
            <a:xfrm flipH="1">
              <a:off x="6454908" y="2889820"/>
              <a:ext cx="538490" cy="8300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梯形 30"/>
            <p:cNvSpPr/>
            <p:nvPr/>
          </p:nvSpPr>
          <p:spPr>
            <a:xfrm rot="5400000" flipH="1">
              <a:off x="9721580" y="3480739"/>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梯形 4"/>
            <p:cNvSpPr/>
            <p:nvPr/>
          </p:nvSpPr>
          <p:spPr>
            <a:xfrm rot="3120575" flipH="1">
              <a:off x="9617581" y="3040853"/>
              <a:ext cx="291129" cy="4084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flipV="1">
              <a:off x="2038384" y="3149028"/>
              <a:ext cx="67063" cy="6706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任意多边形: 形状 33"/>
            <p:cNvSpPr/>
            <p:nvPr/>
          </p:nvSpPr>
          <p:spPr>
            <a:xfrm flipH="1" flipV="1">
              <a:off x="2029533" y="3299101"/>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flipH="1" flipV="1">
              <a:off x="2029533" y="3410619"/>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flipH="1" flipV="1">
              <a:off x="2029533" y="3522135"/>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flipH="1" flipV="1">
              <a:off x="2029533" y="3633652"/>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2081416" y="4888682"/>
              <a:ext cx="7761374" cy="1268044"/>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38"/>
            <p:cNvSpPr/>
            <p:nvPr/>
          </p:nvSpPr>
          <p:spPr>
            <a:xfrm flipV="1">
              <a:off x="4507393" y="6049150"/>
              <a:ext cx="538490" cy="8300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梯形 39"/>
            <p:cNvSpPr/>
            <p:nvPr/>
          </p:nvSpPr>
          <p:spPr>
            <a:xfrm rot="5400000" flipV="1">
              <a:off x="1926619" y="4998368"/>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梯形 4"/>
            <p:cNvSpPr/>
            <p:nvPr/>
          </p:nvSpPr>
          <p:spPr>
            <a:xfrm rot="3120575" flipV="1">
              <a:off x="2014929" y="6040394"/>
              <a:ext cx="291129" cy="4084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p:cNvSpPr/>
            <p:nvPr/>
          </p:nvSpPr>
          <p:spPr>
            <a:xfrm>
              <a:off x="9807722" y="5474194"/>
              <a:ext cx="67063" cy="6706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3" name="任意多边形: 形状 42"/>
            <p:cNvSpPr/>
            <p:nvPr/>
          </p:nvSpPr>
          <p:spPr>
            <a:xfrm>
              <a:off x="9754656" y="5259887"/>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9754656" y="5148369"/>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9754656" y="5036852"/>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9754656" y="4925335"/>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258745" y="1982168"/>
            <a:ext cx="2596923" cy="1924691"/>
            <a:chOff x="1757285" y="1106729"/>
            <a:chExt cx="2646878" cy="1924691"/>
          </a:xfrm>
        </p:grpSpPr>
        <p:sp>
          <p:nvSpPr>
            <p:cNvPr id="23" name="矩形 22"/>
            <p:cNvSpPr/>
            <p:nvPr/>
          </p:nvSpPr>
          <p:spPr>
            <a:xfrm>
              <a:off x="1757285" y="1106729"/>
              <a:ext cx="2646878" cy="497957"/>
            </a:xfrm>
            <a:prstGeom prst="rect">
              <a:avLst/>
            </a:prstGeom>
          </p:spPr>
          <p:txBody>
            <a:bodyPr wrap="none">
              <a:spAutoFit/>
            </a:bodyPr>
            <a:lstStyle/>
            <a:p>
              <a:pPr>
                <a:lnSpc>
                  <a:spcPct val="120000"/>
                </a:lnSpc>
              </a:pPr>
              <a:r>
                <a:rPr lang="zh-CN" altLang="en-US" sz="2400" dirty="0">
                  <a:solidFill>
                    <a:srgbClr val="0070C0"/>
                  </a:solidFill>
                  <a:latin typeface="+mn-ea"/>
                </a:rPr>
                <a:t>已知有变量定义：</a:t>
              </a:r>
              <a:endParaRPr lang="zh-CN" altLang="en-US" sz="2400" dirty="0">
                <a:solidFill>
                  <a:srgbClr val="0070C0"/>
                </a:solidFill>
                <a:latin typeface="+mn-ea"/>
              </a:endParaRPr>
            </a:p>
          </p:txBody>
        </p:sp>
        <p:sp>
          <p:nvSpPr>
            <p:cNvPr id="4" name="矩形 3"/>
            <p:cNvSpPr/>
            <p:nvPr/>
          </p:nvSpPr>
          <p:spPr>
            <a:xfrm>
              <a:off x="1757285" y="1720292"/>
              <a:ext cx="2429256" cy="1311128"/>
            </a:xfrm>
            <a:prstGeom prst="rect">
              <a:avLst/>
            </a:prstGeom>
          </p:spPr>
          <p:txBody>
            <a:bodyPr wrap="square">
              <a:spAutoFit/>
            </a:bodyPr>
            <a:lstStyle/>
            <a:p>
              <a:pPr hangingPunct="0">
                <a:lnSpc>
                  <a:spcPct val="110000"/>
                </a:lnSpc>
              </a:pPr>
              <a:r>
                <a:rPr lang="en-US" altLang="zh-CN" sz="2400" dirty="0">
                  <a:latin typeface="Times New Roman" panose="02020603050405020304" pitchFamily="18" charset="0"/>
                  <a:cs typeface="Times New Roman" panose="02020603050405020304" pitchFamily="18" charset="0"/>
                </a:rPr>
                <a:t>int  x = 10;</a:t>
              </a:r>
              <a:endParaRPr lang="zh-CN" altLang="zh-CN" sz="2400" dirty="0">
                <a:latin typeface="Times New Roman" panose="02020603050405020304" pitchFamily="18" charset="0"/>
                <a:cs typeface="Times New Roman" panose="02020603050405020304" pitchFamily="18" charset="0"/>
              </a:endParaRPr>
            </a:p>
            <a:p>
              <a:pPr hangingPunct="0">
                <a:lnSpc>
                  <a:spcPct val="110000"/>
                </a:lnSpc>
              </a:pPr>
              <a:r>
                <a:rPr lang="en-US" altLang="zh-CN" sz="2400" dirty="0">
                  <a:latin typeface="Times New Roman" panose="02020603050405020304" pitchFamily="18" charset="0"/>
                  <a:cs typeface="Times New Roman" panose="02020603050405020304" pitchFamily="18" charset="0"/>
                </a:rPr>
                <a:t>double y = 3.5;</a:t>
              </a:r>
              <a:endParaRPr lang="zh-CN" altLang="zh-CN" sz="2400" dirty="0">
                <a:latin typeface="Times New Roman" panose="02020603050405020304" pitchFamily="18" charset="0"/>
                <a:cs typeface="Times New Roman" panose="02020603050405020304" pitchFamily="18" charset="0"/>
              </a:endParaRPr>
            </a:p>
            <a:p>
              <a:pPr hangingPunct="0">
                <a:lnSpc>
                  <a:spcPct val="110000"/>
                </a:lnSpc>
              </a:pPr>
              <a:r>
                <a:rPr lang="en-US" altLang="zh-CN" sz="2400" dirty="0">
                  <a:latin typeface="Times New Roman" panose="02020603050405020304" pitchFamily="18" charset="0"/>
                  <a:cs typeface="Times New Roman" panose="02020603050405020304" pitchFamily="18" charset="0"/>
                </a:rPr>
                <a:t>char z[] = "C++";</a:t>
              </a:r>
              <a:endParaRPr lang="zh-CN" altLang="zh-CN" sz="2400"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5050457" y="1973024"/>
            <a:ext cx="6200639" cy="3547525"/>
            <a:chOff x="6106781" y="1106729"/>
            <a:chExt cx="5579251" cy="2470622"/>
          </a:xfrm>
        </p:grpSpPr>
        <p:sp>
          <p:nvSpPr>
            <p:cNvPr id="24" name="矩形 23"/>
            <p:cNvSpPr/>
            <p:nvPr/>
          </p:nvSpPr>
          <p:spPr>
            <a:xfrm>
              <a:off x="6120384" y="1744688"/>
              <a:ext cx="5565648" cy="1832663"/>
            </a:xfrm>
            <a:prstGeom prst="rect">
              <a:avLst/>
            </a:prstGeom>
          </p:spPr>
          <p:txBody>
            <a:bodyPr wrap="square">
              <a:spAutoFit/>
            </a:bodyPr>
            <a:lstStyle/>
            <a:p>
              <a:pPr hangingPunct="0">
                <a:lnSpc>
                  <a:spcPct val="150000"/>
                </a:lnSpc>
                <a:buClr>
                  <a:srgbClr val="44546A"/>
                </a:buClr>
              </a:pP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&lt;&lt;x;	//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等价于：</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cout.operator</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&lt;&lt;(x);</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buClr>
                  <a:srgbClr val="44546A"/>
                </a:buClr>
              </a:pP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等价于：</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cout.operator</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buClr>
                  <a:srgbClr val="44546A"/>
                </a:buClr>
              </a:pP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&lt;&lt;y;	//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等价于：</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cout.operator</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&lt;&lt;(y);</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buClr>
                  <a:srgbClr val="44546A"/>
                </a:buClr>
              </a:pP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等价于：</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cout.operator</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buClr>
                  <a:srgbClr val="44546A"/>
                </a:buClr>
              </a:pP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&lt;&lt;z;	//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等价于：</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cout.operator</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&lt;&lt;(z);</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p:cNvSpPr/>
            <p:nvPr/>
          </p:nvSpPr>
          <p:spPr>
            <a:xfrm>
              <a:off x="6106781" y="1106729"/>
              <a:ext cx="5579251" cy="655454"/>
            </a:xfrm>
            <a:prstGeom prst="rect">
              <a:avLst/>
            </a:prstGeom>
          </p:spPr>
          <p:txBody>
            <a:bodyPr wrap="square">
              <a:spAutoFit/>
            </a:bodyPr>
            <a:lstStyle/>
            <a:p>
              <a:pPr>
                <a:lnSpc>
                  <a:spcPct val="120000"/>
                </a:lnSpc>
              </a:pPr>
              <a:r>
                <a:rPr lang="zh-CN" altLang="en-US" sz="2400" dirty="0">
                  <a:solidFill>
                    <a:srgbClr val="0070C0"/>
                  </a:solidFill>
                  <a:latin typeface="+mn-ea"/>
                </a:rPr>
                <a:t>则使用如下语句，</a:t>
              </a:r>
              <a:r>
                <a:rPr lang="zh-CN" altLang="zh-CN" sz="2400" dirty="0">
                  <a:solidFill>
                    <a:srgbClr val="0070C0"/>
                  </a:solidFill>
                  <a:latin typeface="+mn-ea"/>
                </a:rPr>
                <a:t>可以</a:t>
              </a:r>
              <a:r>
                <a:rPr lang="zh-CN" altLang="en-US" sz="2400" dirty="0">
                  <a:solidFill>
                    <a:srgbClr val="0070C0"/>
                  </a:solidFill>
                  <a:latin typeface="+mn-ea"/>
                </a:rPr>
                <a:t>实现</a:t>
              </a:r>
              <a:r>
                <a:rPr lang="zh-CN" altLang="zh-CN" sz="2400" dirty="0">
                  <a:solidFill>
                    <a:srgbClr val="0070C0"/>
                  </a:solidFill>
                  <a:latin typeface="+mn-ea"/>
                </a:rPr>
                <a:t>将变量对应内存中的数据显示到屏幕上</a:t>
              </a:r>
              <a:r>
                <a:rPr lang="zh-CN" altLang="en-US" sz="2400" dirty="0">
                  <a:solidFill>
                    <a:srgbClr val="0070C0"/>
                  </a:solidFill>
                  <a:latin typeface="+mn-ea"/>
                </a:rPr>
                <a:t>：</a:t>
              </a:r>
              <a:endParaRPr lang="zh-CN" altLang="en-US" sz="2400" dirty="0">
                <a:solidFill>
                  <a:srgbClr val="0070C0"/>
                </a:solidFill>
                <a:latin typeface="+mn-ea"/>
              </a:endParaRPr>
            </a:p>
          </p:txBody>
        </p:sp>
      </p:grpSp>
      <p:grpSp>
        <p:nvGrpSpPr>
          <p:cNvPr id="12" name="组合 11"/>
          <p:cNvGrpSpPr/>
          <p:nvPr/>
        </p:nvGrpSpPr>
        <p:grpSpPr>
          <a:xfrm>
            <a:off x="4274530" y="2120409"/>
            <a:ext cx="284421" cy="3296417"/>
            <a:chOff x="5010814" y="1251729"/>
            <a:chExt cx="289892" cy="2689335"/>
          </a:xfrm>
        </p:grpSpPr>
        <p:cxnSp>
          <p:nvCxnSpPr>
            <p:cNvPr id="40" name="直接连接符 39"/>
            <p:cNvCxnSpPr/>
            <p:nvPr/>
          </p:nvCxnSpPr>
          <p:spPr>
            <a:xfrm>
              <a:off x="5152644" y="1251729"/>
              <a:ext cx="0" cy="268933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直角三角形 7"/>
            <p:cNvSpPr/>
            <p:nvPr/>
          </p:nvSpPr>
          <p:spPr>
            <a:xfrm rot="2722872">
              <a:off x="5010814" y="1303413"/>
              <a:ext cx="249584" cy="249584"/>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p:cNvSpPr/>
            <p:nvPr/>
          </p:nvSpPr>
          <p:spPr>
            <a:xfrm rot="13500000">
              <a:off x="5051122" y="3648936"/>
              <a:ext cx="249584" cy="249584"/>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49001" y="555626"/>
            <a:ext cx="5578431" cy="876848"/>
            <a:chOff x="326687" y="247818"/>
            <a:chExt cx="4861582" cy="725466"/>
          </a:xfrm>
        </p:grpSpPr>
        <p:sp>
          <p:nvSpPr>
            <p:cNvPr id="16" name="文本框 15"/>
            <p:cNvSpPr txBox="1"/>
            <p:nvPr/>
          </p:nvSpPr>
          <p:spPr bwMode="auto">
            <a:xfrm>
              <a:off x="669882" y="412399"/>
              <a:ext cx="419096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使用“</a:t>
              </a:r>
              <a:r>
                <a:rPr lang="en-US" altLang="zh-CN" sz="2400" kern="0" dirty="0">
                  <a:solidFill>
                    <a:srgbClr val="0070C0"/>
                  </a:solidFill>
                  <a:latin typeface="+mn-ea"/>
                </a:rPr>
                <a:t>&lt;&lt;”</a:t>
              </a:r>
              <a:r>
                <a:rPr lang="zh-CN" altLang="en-US" sz="2400" kern="0" dirty="0">
                  <a:solidFill>
                    <a:srgbClr val="0070C0"/>
                  </a:solidFill>
                  <a:latin typeface="+mn-ea"/>
                </a:rPr>
                <a:t>运算符进行标准输出</a:t>
              </a:r>
              <a:endParaRPr lang="zh-CN" altLang="en-US" sz="2400" kern="0" dirty="0">
                <a:solidFill>
                  <a:srgbClr val="0070C0"/>
                </a:solidFill>
                <a:latin typeface="+mn-ea"/>
              </a:endParaRPr>
            </a:p>
          </p:txBody>
        </p:sp>
        <p:grpSp>
          <p:nvGrpSpPr>
            <p:cNvPr id="17" name="组合 16"/>
            <p:cNvGrpSpPr/>
            <p:nvPr/>
          </p:nvGrpSpPr>
          <p:grpSpPr>
            <a:xfrm>
              <a:off x="326687" y="247818"/>
              <a:ext cx="4861582" cy="725466"/>
              <a:chOff x="326687" y="247818"/>
              <a:chExt cx="4861582" cy="725466"/>
            </a:xfrm>
          </p:grpSpPr>
          <p:grpSp>
            <p:nvGrpSpPr>
              <p:cNvPr id="18" name="组合 17"/>
              <p:cNvGrpSpPr/>
              <p:nvPr/>
            </p:nvGrpSpPr>
            <p:grpSpPr>
              <a:xfrm>
                <a:off x="349799" y="247818"/>
                <a:ext cx="4791980" cy="261575"/>
                <a:chOff x="349799" y="247818"/>
                <a:chExt cx="4791980" cy="261575"/>
              </a:xfrm>
            </p:grpSpPr>
            <p:cxnSp>
              <p:nvCxnSpPr>
                <p:cNvPr id="36" name="直接连接符 3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1" name="任意多边形: 形状 4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42" name="任意多边形: 形状 4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9" name="组合 18"/>
              <p:cNvGrpSpPr/>
              <p:nvPr/>
            </p:nvGrpSpPr>
            <p:grpSpPr>
              <a:xfrm>
                <a:off x="349799" y="711709"/>
                <a:ext cx="4815092" cy="261575"/>
                <a:chOff x="358852" y="925118"/>
                <a:chExt cx="4815092" cy="261575"/>
              </a:xfrm>
            </p:grpSpPr>
            <p:cxnSp>
              <p:nvCxnSpPr>
                <p:cNvPr id="29" name="直接连接符 2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4" name="任意多边形: 形状 3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35" name="任意多边形: 形状 3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0" name="组合 19"/>
              <p:cNvGrpSpPr/>
              <p:nvPr/>
            </p:nvGrpSpPr>
            <p:grpSpPr>
              <a:xfrm>
                <a:off x="5138963" y="489126"/>
                <a:ext cx="49306" cy="329693"/>
                <a:chOff x="5138963" y="489126"/>
                <a:chExt cx="49306" cy="329693"/>
              </a:xfrm>
            </p:grpSpPr>
            <p:sp>
              <p:nvSpPr>
                <p:cNvPr id="27" name="椭圆 2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椭圆 2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1" name="组合 20"/>
              <p:cNvGrpSpPr/>
              <p:nvPr/>
            </p:nvGrpSpPr>
            <p:grpSpPr>
              <a:xfrm>
                <a:off x="326687" y="399838"/>
                <a:ext cx="49306" cy="329693"/>
                <a:chOff x="5138963" y="489126"/>
                <a:chExt cx="49306" cy="329693"/>
              </a:xfrm>
            </p:grpSpPr>
            <p:sp>
              <p:nvSpPr>
                <p:cNvPr id="22" name="椭圆 2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5" name="椭圆 2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9001" y="555626"/>
            <a:ext cx="5578431" cy="876848"/>
            <a:chOff x="326687" y="247818"/>
            <a:chExt cx="4861582" cy="725466"/>
          </a:xfrm>
        </p:grpSpPr>
        <p:sp>
          <p:nvSpPr>
            <p:cNvPr id="16" name="文本框 15"/>
            <p:cNvSpPr txBox="1"/>
            <p:nvPr/>
          </p:nvSpPr>
          <p:spPr bwMode="auto">
            <a:xfrm>
              <a:off x="669882" y="412399"/>
              <a:ext cx="419096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使用“</a:t>
              </a:r>
              <a:r>
                <a:rPr lang="en-US" altLang="zh-CN" sz="2400" kern="0" dirty="0">
                  <a:solidFill>
                    <a:srgbClr val="0070C0"/>
                  </a:solidFill>
                  <a:latin typeface="+mn-ea"/>
                </a:rPr>
                <a:t>&lt;&lt;”</a:t>
              </a:r>
              <a:r>
                <a:rPr lang="zh-CN" altLang="en-US" sz="2400" kern="0" dirty="0">
                  <a:solidFill>
                    <a:srgbClr val="0070C0"/>
                  </a:solidFill>
                  <a:latin typeface="+mn-ea"/>
                </a:rPr>
                <a:t>运算符进行标准输出</a:t>
              </a:r>
              <a:endParaRPr lang="zh-CN" altLang="en-US" sz="2400" kern="0" dirty="0">
                <a:solidFill>
                  <a:srgbClr val="0070C0"/>
                </a:solidFill>
                <a:latin typeface="+mn-ea"/>
              </a:endParaRPr>
            </a:p>
          </p:txBody>
        </p:sp>
        <p:grpSp>
          <p:nvGrpSpPr>
            <p:cNvPr id="17" name="组合 16"/>
            <p:cNvGrpSpPr/>
            <p:nvPr/>
          </p:nvGrpSpPr>
          <p:grpSpPr>
            <a:xfrm>
              <a:off x="326687" y="247818"/>
              <a:ext cx="4861582" cy="725466"/>
              <a:chOff x="326687" y="247818"/>
              <a:chExt cx="4861582" cy="725466"/>
            </a:xfrm>
          </p:grpSpPr>
          <p:grpSp>
            <p:nvGrpSpPr>
              <p:cNvPr id="18" name="组合 17"/>
              <p:cNvGrpSpPr/>
              <p:nvPr/>
            </p:nvGrpSpPr>
            <p:grpSpPr>
              <a:xfrm>
                <a:off x="349799" y="247818"/>
                <a:ext cx="4791980" cy="261575"/>
                <a:chOff x="349799" y="247818"/>
                <a:chExt cx="4791980" cy="261575"/>
              </a:xfrm>
            </p:grpSpPr>
            <p:cxnSp>
              <p:nvCxnSpPr>
                <p:cNvPr id="36" name="直接连接符 3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1" name="任意多边形: 形状 4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42" name="任意多边形: 形状 4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9" name="组合 18"/>
              <p:cNvGrpSpPr/>
              <p:nvPr/>
            </p:nvGrpSpPr>
            <p:grpSpPr>
              <a:xfrm>
                <a:off x="349799" y="711709"/>
                <a:ext cx="4815092" cy="261575"/>
                <a:chOff x="358852" y="925118"/>
                <a:chExt cx="4815092" cy="261575"/>
              </a:xfrm>
            </p:grpSpPr>
            <p:cxnSp>
              <p:nvCxnSpPr>
                <p:cNvPr id="29" name="直接连接符 2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4" name="任意多边形: 形状 3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35" name="任意多边形: 形状 3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0" name="组合 19"/>
              <p:cNvGrpSpPr/>
              <p:nvPr/>
            </p:nvGrpSpPr>
            <p:grpSpPr>
              <a:xfrm>
                <a:off x="5138963" y="489126"/>
                <a:ext cx="49306" cy="329693"/>
                <a:chOff x="5138963" y="489126"/>
                <a:chExt cx="49306" cy="329693"/>
              </a:xfrm>
            </p:grpSpPr>
            <p:sp>
              <p:nvSpPr>
                <p:cNvPr id="27" name="椭圆 2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椭圆 2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1" name="组合 20"/>
              <p:cNvGrpSpPr/>
              <p:nvPr/>
            </p:nvGrpSpPr>
            <p:grpSpPr>
              <a:xfrm>
                <a:off x="326687" y="399838"/>
                <a:ext cx="49306" cy="329693"/>
                <a:chOff x="5138963" y="489126"/>
                <a:chExt cx="49306" cy="329693"/>
              </a:xfrm>
            </p:grpSpPr>
            <p:sp>
              <p:nvSpPr>
                <p:cNvPr id="22" name="椭圆 2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5" name="椭圆 2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4" name="矩形 36"/>
          <p:cNvSpPr/>
          <p:nvPr/>
        </p:nvSpPr>
        <p:spPr>
          <a:xfrm>
            <a:off x="942801" y="2127808"/>
            <a:ext cx="9642796" cy="1400383"/>
          </a:xfrm>
          <a:prstGeom prst="rect">
            <a:avLst/>
          </a:prstGeom>
        </p:spPr>
        <p:txBody>
          <a:bodyPr wrap="square">
            <a:spAutoFit/>
          </a:bodyPr>
          <a:lstStyle/>
          <a:p>
            <a:pPr marL="984250" indent="-984250" algn="just">
              <a:lnSpc>
                <a:spcPts val="3400"/>
              </a:lnSpc>
              <a:spcBef>
                <a:spcPts val="1000"/>
              </a:spcBef>
            </a:pPr>
            <a:r>
              <a:rPr lang="zh-CN" altLang="en-US" sz="2400" dirty="0">
                <a:solidFill>
                  <a:schemeClr val="accent1"/>
                </a:solidFill>
                <a:latin typeface="Times New Roman" panose="02020603050405020304" pitchFamily="18" charset="0"/>
                <a:cs typeface="Times New Roman" panose="02020603050405020304" pitchFamily="18" charset="0"/>
              </a:rPr>
              <a:t>提示：</a:t>
            </a:r>
            <a:r>
              <a:rPr lang="zh-CN" altLang="en-US" sz="2400" dirty="0">
                <a:latin typeface="Times New Roman" panose="02020603050405020304" pitchFamily="18" charset="0"/>
                <a:cs typeface="Times New Roman" panose="02020603050405020304" pitchFamily="18" charset="0"/>
              </a:rPr>
              <a:t>前面重载函数“</a:t>
            </a:r>
            <a:r>
              <a:rPr lang="en-US" altLang="zh-CN" sz="2400" dirty="0">
                <a:latin typeface="Times New Roman" panose="02020603050405020304" pitchFamily="18" charset="0"/>
                <a:cs typeface="Times New Roman" panose="02020603050405020304" pitchFamily="18" charset="0"/>
              </a:rPr>
              <a:t>operator&lt;&lt;()</a:t>
            </a:r>
            <a:r>
              <a:rPr lang="zh-CN" altLang="en-US" sz="2400" dirty="0">
                <a:latin typeface="Times New Roman" panose="02020603050405020304" pitchFamily="18" charset="0"/>
                <a:cs typeface="Times New Roman" panose="02020603050405020304" pitchFamily="18" charset="0"/>
              </a:rPr>
              <a:t>”都是以引用方式返回调用该函数时所使用的对象（即</a:t>
            </a:r>
            <a:r>
              <a:rPr lang="en-US" altLang="zh-CN" sz="2400" dirty="0" err="1">
                <a:latin typeface="Times New Roman" panose="02020603050405020304" pitchFamily="18" charset="0"/>
                <a:cs typeface="Times New Roman" panose="02020603050405020304" pitchFamily="18" charset="0"/>
              </a:rPr>
              <a:t>cout</a:t>
            </a:r>
            <a:r>
              <a:rPr lang="zh-CN" altLang="en-US" sz="2400" dirty="0">
                <a:latin typeface="Times New Roman" panose="02020603050405020304" pitchFamily="18" charset="0"/>
                <a:cs typeface="Times New Roman" panose="02020603050405020304" pitchFamily="18" charset="0"/>
              </a:rPr>
              <a:t>），因此能够连续输出，可以将前面的</a:t>
            </a:r>
            <a:r>
              <a:rPr lang="en-US" altLang="zh-CN" sz="2400" dirty="0">
                <a:latin typeface="Times New Roman" panose="02020603050405020304" pitchFamily="18" charset="0"/>
                <a:cs typeface="Times New Roman" panose="02020603050405020304" pitchFamily="18" charset="0"/>
              </a:rPr>
              <a:t>5</a:t>
            </a:r>
            <a:r>
              <a:rPr lang="zh-CN" altLang="en-US" sz="2400" dirty="0">
                <a:latin typeface="Times New Roman" panose="02020603050405020304" pitchFamily="18" charset="0"/>
                <a:cs typeface="Times New Roman" panose="02020603050405020304" pitchFamily="18" charset="0"/>
              </a:rPr>
              <a:t>条语句合为一条语句：</a:t>
            </a:r>
            <a:endParaRPr lang="zh-CN" altLang="en-US" sz="2400" dirty="0">
              <a:latin typeface="Times New Roman" panose="02020603050405020304" pitchFamily="18" charset="0"/>
              <a:cs typeface="Times New Roman" panose="02020603050405020304" pitchFamily="18" charset="0"/>
            </a:endParaRPr>
          </a:p>
        </p:txBody>
      </p:sp>
      <p:grpSp>
        <p:nvGrpSpPr>
          <p:cNvPr id="45" name="组合 2"/>
          <p:cNvGrpSpPr/>
          <p:nvPr/>
        </p:nvGrpSpPr>
        <p:grpSpPr>
          <a:xfrm>
            <a:off x="2622791" y="3965698"/>
            <a:ext cx="5958539" cy="1292102"/>
            <a:chOff x="1471749" y="3590995"/>
            <a:chExt cx="5800974" cy="1560656"/>
          </a:xfrm>
        </p:grpSpPr>
        <p:sp>
          <p:nvSpPr>
            <p:cNvPr id="46" name="任意多边形: 形状 56"/>
            <p:cNvSpPr/>
            <p:nvPr/>
          </p:nvSpPr>
          <p:spPr>
            <a:xfrm flipH="1" flipV="1">
              <a:off x="1538809" y="3590995"/>
              <a:ext cx="5694093" cy="65385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57"/>
            <p:cNvSpPr/>
            <p:nvPr/>
          </p:nvSpPr>
          <p:spPr>
            <a:xfrm flipH="1" flipV="1">
              <a:off x="5527030" y="3593292"/>
              <a:ext cx="538490" cy="4571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58"/>
            <p:cNvSpPr/>
            <p:nvPr/>
          </p:nvSpPr>
          <p:spPr>
            <a:xfrm rot="5400000" flipH="1">
              <a:off x="7119810" y="4076740"/>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60"/>
            <p:cNvSpPr/>
            <p:nvPr/>
          </p:nvSpPr>
          <p:spPr>
            <a:xfrm flipH="1" flipV="1">
              <a:off x="1480600" y="3679380"/>
              <a:ext cx="67063" cy="6706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61"/>
            <p:cNvSpPr/>
            <p:nvPr/>
          </p:nvSpPr>
          <p:spPr>
            <a:xfrm flipH="1" flipV="1">
              <a:off x="1471749" y="3829453"/>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62"/>
            <p:cNvSpPr/>
            <p:nvPr/>
          </p:nvSpPr>
          <p:spPr>
            <a:xfrm flipH="1" flipV="1">
              <a:off x="1471749" y="3940971"/>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63"/>
            <p:cNvSpPr/>
            <p:nvPr/>
          </p:nvSpPr>
          <p:spPr>
            <a:xfrm flipH="1" flipV="1">
              <a:off x="1471749" y="4052487"/>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64"/>
            <p:cNvSpPr/>
            <p:nvPr/>
          </p:nvSpPr>
          <p:spPr>
            <a:xfrm flipH="1" flipV="1">
              <a:off x="1471749" y="4164004"/>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65"/>
            <p:cNvSpPr/>
            <p:nvPr/>
          </p:nvSpPr>
          <p:spPr>
            <a:xfrm>
              <a:off x="1532776" y="4449790"/>
              <a:ext cx="5700128" cy="701861"/>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66"/>
            <p:cNvSpPr/>
            <p:nvPr/>
          </p:nvSpPr>
          <p:spPr>
            <a:xfrm>
              <a:off x="2506387" y="5095996"/>
              <a:ext cx="538490" cy="4571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68"/>
            <p:cNvSpPr/>
            <p:nvPr/>
          </p:nvSpPr>
          <p:spPr>
            <a:xfrm rot="5400000" flipV="1">
              <a:off x="1377979" y="4870352"/>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70"/>
            <p:cNvSpPr/>
            <p:nvPr/>
          </p:nvSpPr>
          <p:spPr>
            <a:xfrm>
              <a:off x="7192538" y="4971274"/>
              <a:ext cx="67063" cy="6706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8" name="任意多边形: 形状 71"/>
            <p:cNvSpPr/>
            <p:nvPr/>
          </p:nvSpPr>
          <p:spPr>
            <a:xfrm>
              <a:off x="7139472" y="4756967"/>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72"/>
            <p:cNvSpPr/>
            <p:nvPr/>
          </p:nvSpPr>
          <p:spPr>
            <a:xfrm>
              <a:off x="7139472" y="4645449"/>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73"/>
            <p:cNvSpPr/>
            <p:nvPr/>
          </p:nvSpPr>
          <p:spPr>
            <a:xfrm>
              <a:off x="7139472" y="4533932"/>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74"/>
            <p:cNvSpPr/>
            <p:nvPr/>
          </p:nvSpPr>
          <p:spPr>
            <a:xfrm>
              <a:off x="7139472" y="4422415"/>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1"/>
            <p:cNvSpPr/>
            <p:nvPr/>
          </p:nvSpPr>
          <p:spPr>
            <a:xfrm>
              <a:off x="2049499" y="4072270"/>
              <a:ext cx="4851008" cy="523221"/>
            </a:xfrm>
            <a:prstGeom prst="rect">
              <a:avLst/>
            </a:prstGeom>
          </p:spPr>
          <p:txBody>
            <a:bodyPr wrap="none">
              <a:spAutoFit/>
            </a:bodyPr>
            <a:lstStyle/>
            <a:p>
              <a:r>
                <a:rPr lang="en-US" altLang="zh-CN" sz="2800" b="1" dirty="0" err="1">
                  <a:solidFill>
                    <a:schemeClr val="tx2"/>
                  </a:solidFill>
                  <a:latin typeface="Times New Roman" panose="02020603050405020304" pitchFamily="18" charset="0"/>
                  <a:cs typeface="Times New Roman" panose="02020603050405020304" pitchFamily="18" charset="0"/>
                </a:rPr>
                <a:t>cout</a:t>
              </a:r>
              <a:r>
                <a:rPr lang="en-US" altLang="zh-CN" sz="2800" b="1" dirty="0">
                  <a:solidFill>
                    <a:schemeClr val="tx2"/>
                  </a:solidFill>
                  <a:latin typeface="Times New Roman" panose="02020603050405020304" pitchFamily="18" charset="0"/>
                  <a:cs typeface="Times New Roman" panose="02020603050405020304" pitchFamily="18" charset="0"/>
                </a:rPr>
                <a:t>&lt;&lt;x&lt;&lt;</a:t>
              </a:r>
              <a:r>
                <a:rPr lang="en-US" altLang="zh-CN" sz="2800" b="1" dirty="0" err="1">
                  <a:solidFill>
                    <a:schemeClr val="tx2"/>
                  </a:solidFill>
                  <a:latin typeface="Times New Roman" panose="02020603050405020304" pitchFamily="18" charset="0"/>
                  <a:cs typeface="Times New Roman" panose="02020603050405020304" pitchFamily="18" charset="0"/>
                </a:rPr>
                <a:t>endl</a:t>
              </a:r>
              <a:r>
                <a:rPr lang="en-US" altLang="zh-CN" sz="2800" b="1" dirty="0">
                  <a:solidFill>
                    <a:schemeClr val="tx2"/>
                  </a:solidFill>
                  <a:latin typeface="Times New Roman" panose="02020603050405020304" pitchFamily="18" charset="0"/>
                  <a:cs typeface="Times New Roman" panose="02020603050405020304" pitchFamily="18" charset="0"/>
                </a:rPr>
                <a:t>&lt;&lt;y&lt;&lt;</a:t>
              </a:r>
              <a:r>
                <a:rPr lang="en-US" altLang="zh-CN" sz="2800" b="1" dirty="0" err="1">
                  <a:solidFill>
                    <a:schemeClr val="tx2"/>
                  </a:solidFill>
                  <a:latin typeface="Times New Roman" panose="02020603050405020304" pitchFamily="18" charset="0"/>
                  <a:cs typeface="Times New Roman" panose="02020603050405020304" pitchFamily="18" charset="0"/>
                </a:rPr>
                <a:t>endl</a:t>
              </a:r>
              <a:r>
                <a:rPr lang="en-US" altLang="zh-CN" sz="2800" b="1" dirty="0">
                  <a:solidFill>
                    <a:schemeClr val="tx2"/>
                  </a:solidFill>
                  <a:latin typeface="Times New Roman" panose="02020603050405020304" pitchFamily="18" charset="0"/>
                  <a:cs typeface="Times New Roman" panose="02020603050405020304" pitchFamily="18" charset="0"/>
                </a:rPr>
                <a:t>&lt;&lt;z;</a:t>
              </a:r>
              <a:endParaRPr lang="zh-CN" altLang="en-US" sz="2800" b="1"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07007" y="2880613"/>
            <a:ext cx="10205063" cy="2308324"/>
          </a:xfrm>
          <a:prstGeom prst="rect">
            <a:avLst/>
          </a:prstGeom>
        </p:spPr>
        <p:txBody>
          <a:bodyPr wrap="square">
            <a:spAutoFit/>
          </a:bodyPr>
          <a:lstStyle/>
          <a:p>
            <a:pPr marL="342900" indent="-342900" hangingPunct="0">
              <a:lnSpc>
                <a:spcPct val="150000"/>
              </a:lnSpc>
              <a:buClr>
                <a:srgbClr val="44546A"/>
              </a:buClr>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a:t>
            </a:r>
            <a:r>
              <a:rPr lang="en-US" altLang="zh-CN" sz="2400" dirty="0">
                <a:latin typeface="+mj-lt"/>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称为提取运算符，可以通过和标准输入流对象</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cin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结合使用“</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cin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a:t>
            </a:r>
            <a:r>
              <a:rPr lang="en-US" altLang="zh-CN" sz="2400" dirty="0">
                <a:latin typeface="+mj-lt"/>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实现</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标准</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输入，表示从</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键盘提取数据到内存</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hangingPunct="0">
              <a:lnSpc>
                <a:spcPct val="150000"/>
              </a:lnSpc>
              <a:buClr>
                <a:srgbClr val="44546A"/>
              </a:buClr>
              <a:buFont typeface="Wingdings" panose="05000000000000000000" pitchFamily="2" charset="2"/>
              <a:buChar char="u"/>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a:t>
            </a:r>
            <a:r>
              <a:rPr lang="en-US" altLang="zh-CN" sz="2400" dirty="0">
                <a:ea typeface="微软雅黑" panose="020B0503020204020204" pitchFamily="34" charset="-122"/>
                <a:cs typeface="Times New Roman" panose="02020603050405020304" pitchFamily="18" charset="0"/>
              </a:rPr>
              <a:t>”</a:t>
            </a:r>
            <a:r>
              <a:rPr lang="zh-CN" altLang="en-US" sz="2400" dirty="0">
                <a:ea typeface="微软雅黑" panose="020B0503020204020204" pitchFamily="34" charset="-122"/>
                <a:cs typeface="Times New Roman" panose="02020603050405020304" pitchFamily="18" charset="0"/>
              </a:rPr>
              <a:t>还</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可以通过和自定义的文件输入流对象结合使用实现文件输入，表示从文件读取数据到内存。</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p:cNvGrpSpPr/>
          <p:nvPr/>
        </p:nvGrpSpPr>
        <p:grpSpPr>
          <a:xfrm>
            <a:off x="26895" y="2565877"/>
            <a:ext cx="6096000" cy="89647"/>
            <a:chOff x="26895" y="1676399"/>
            <a:chExt cx="6096000" cy="89647"/>
          </a:xfrm>
        </p:grpSpPr>
        <p:cxnSp>
          <p:nvCxnSpPr>
            <p:cNvPr id="32" name="直接连接符 31"/>
            <p:cNvCxnSpPr/>
            <p:nvPr/>
          </p:nvCxnSpPr>
          <p:spPr>
            <a:xfrm>
              <a:off x="26895" y="1676399"/>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993342" y="1766046"/>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6069105" y="5392483"/>
            <a:ext cx="6096000" cy="89647"/>
            <a:chOff x="6069105" y="4428565"/>
            <a:chExt cx="6096000" cy="89647"/>
          </a:xfrm>
        </p:grpSpPr>
        <p:cxnSp>
          <p:nvCxnSpPr>
            <p:cNvPr id="30" name="直接连接符 29"/>
            <p:cNvCxnSpPr/>
            <p:nvPr/>
          </p:nvCxnSpPr>
          <p:spPr>
            <a:xfrm>
              <a:off x="6069105" y="4518212"/>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069105" y="4428565"/>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549001" y="592740"/>
            <a:ext cx="3826667" cy="876848"/>
            <a:chOff x="326687" y="247818"/>
            <a:chExt cx="5217246" cy="725466"/>
          </a:xfrm>
        </p:grpSpPr>
        <p:sp>
          <p:nvSpPr>
            <p:cNvPr id="11" name="文本框 10"/>
            <p:cNvSpPr txBox="1"/>
            <p:nvPr/>
          </p:nvSpPr>
          <p:spPr bwMode="auto">
            <a:xfrm>
              <a:off x="1223807" y="412399"/>
              <a:ext cx="432012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a:t>
              </a:r>
              <a:r>
                <a:rPr lang="en-US" altLang="zh-CN" sz="2400" kern="0" dirty="0">
                  <a:solidFill>
                    <a:srgbClr val="0070C0"/>
                  </a:solidFill>
                  <a:latin typeface="+mn-ea"/>
                </a:rPr>
                <a:t>&gt;&gt;”</a:t>
              </a:r>
              <a:r>
                <a:rPr lang="zh-CN" altLang="en-US" sz="2400" kern="0" dirty="0">
                  <a:solidFill>
                    <a:srgbClr val="0070C0"/>
                  </a:solidFill>
                  <a:latin typeface="+mn-ea"/>
                </a:rPr>
                <a:t>运算符</a:t>
              </a:r>
              <a:endParaRPr lang="zh-CN" altLang="en-US" sz="2400" kern="0" dirty="0">
                <a:solidFill>
                  <a:srgbClr val="0070C0"/>
                </a:solidFill>
                <a:latin typeface="+mn-ea"/>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34" name="直接连接符 3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9" name="任意多边形: 形状 3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par>
                                <p:cTn id="13" presetID="12" presetClass="entr" presetSubtype="2"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left)">
                                      <p:cBhvr>
                                        <p:cTn id="16" dur="500"/>
                                        <p:tgtEl>
                                          <p:spTgt spid="2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778877" y="1612697"/>
            <a:ext cx="10668305" cy="1200329"/>
          </a:xfrm>
          <a:prstGeom prst="rect">
            <a:avLst/>
          </a:prstGeom>
        </p:spPr>
        <p:txBody>
          <a:bodyPr wrap="none">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系统提供的</a:t>
            </a:r>
            <a:r>
              <a:rPr lang="en-US" altLang="zh-CN" sz="2400" dirty="0" err="1">
                <a:latin typeface="Times New Roman" panose="02020603050405020304" pitchFamily="18" charset="0"/>
                <a:cs typeface="Times New Roman" panose="02020603050405020304" pitchFamily="18" charset="0"/>
              </a:rPr>
              <a:t>istream</a:t>
            </a:r>
            <a:r>
              <a:rPr lang="zh-CN" altLang="en-US" sz="2400" dirty="0">
                <a:latin typeface="Times New Roman" panose="02020603050405020304" pitchFamily="18" charset="0"/>
                <a:cs typeface="Times New Roman" panose="02020603050405020304" pitchFamily="18" charset="0"/>
              </a:rPr>
              <a:t>类已经对“</a:t>
            </a:r>
            <a:r>
              <a:rPr lang="en-US" altLang="zh-CN" sz="2400" dirty="0">
                <a:latin typeface="Times New Roman" panose="02020603050405020304" pitchFamily="18" charset="0"/>
                <a:cs typeface="Times New Roman" panose="02020603050405020304" pitchFamily="18" charset="0"/>
              </a:rPr>
              <a:t>&gt;&gt;</a:t>
            </a:r>
            <a:r>
              <a:rPr lang="en-US" altLang="zh-CN" sz="2400" dirty="0">
                <a:latin typeface="+mj-lt"/>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进行了多次重载，能够用于处理对多种内部</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类型数据的输入操作。重载的形式如下：</a:t>
            </a:r>
            <a:endParaRPr lang="zh-CN" altLang="en-US" sz="2400" dirty="0">
              <a:latin typeface="Times New Roman" panose="02020603050405020304" pitchFamily="18" charset="0"/>
              <a:cs typeface="Times New Roman" panose="02020603050405020304" pitchFamily="18" charset="0"/>
            </a:endParaRPr>
          </a:p>
        </p:txBody>
      </p:sp>
      <p:grpSp>
        <p:nvGrpSpPr>
          <p:cNvPr id="45" name="组合 44"/>
          <p:cNvGrpSpPr/>
          <p:nvPr/>
        </p:nvGrpSpPr>
        <p:grpSpPr>
          <a:xfrm>
            <a:off x="549001" y="555626"/>
            <a:ext cx="5578435" cy="876848"/>
            <a:chOff x="326687" y="247818"/>
            <a:chExt cx="4861582" cy="725466"/>
          </a:xfrm>
        </p:grpSpPr>
        <p:sp>
          <p:nvSpPr>
            <p:cNvPr id="46" name="文本框 45"/>
            <p:cNvSpPr txBox="1"/>
            <p:nvPr/>
          </p:nvSpPr>
          <p:spPr bwMode="auto">
            <a:xfrm>
              <a:off x="757710" y="412399"/>
              <a:ext cx="4137090"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使用“</a:t>
              </a:r>
              <a:r>
                <a:rPr lang="en-US" altLang="zh-CN" sz="2400" kern="0" dirty="0">
                  <a:solidFill>
                    <a:srgbClr val="0070C0"/>
                  </a:solidFill>
                  <a:latin typeface="+mn-ea"/>
                </a:rPr>
                <a:t>&gt;&gt;”</a:t>
              </a:r>
              <a:r>
                <a:rPr lang="zh-CN" altLang="en-US" sz="2400" kern="0" dirty="0">
                  <a:solidFill>
                    <a:srgbClr val="0070C0"/>
                  </a:solidFill>
                  <a:latin typeface="+mn-ea"/>
                </a:rPr>
                <a:t>运算符进行标准输入</a:t>
              </a:r>
              <a:endParaRPr lang="zh-CN" altLang="en-US" sz="2400" kern="0" dirty="0">
                <a:solidFill>
                  <a:srgbClr val="0070C0"/>
                </a:solidFill>
                <a:latin typeface="+mn-ea"/>
              </a:endParaRPr>
            </a:p>
          </p:txBody>
        </p:sp>
        <p:grpSp>
          <p:nvGrpSpPr>
            <p:cNvPr id="47" name="组合 46"/>
            <p:cNvGrpSpPr/>
            <p:nvPr/>
          </p:nvGrpSpPr>
          <p:grpSpPr>
            <a:xfrm>
              <a:off x="326687" y="247818"/>
              <a:ext cx="4861582" cy="725466"/>
              <a:chOff x="326687" y="247818"/>
              <a:chExt cx="4861582" cy="725466"/>
            </a:xfrm>
          </p:grpSpPr>
          <p:grpSp>
            <p:nvGrpSpPr>
              <p:cNvPr id="48" name="组合 47"/>
              <p:cNvGrpSpPr/>
              <p:nvPr/>
            </p:nvGrpSpPr>
            <p:grpSpPr>
              <a:xfrm>
                <a:off x="349799" y="247818"/>
                <a:ext cx="4791980" cy="261575"/>
                <a:chOff x="349799" y="247818"/>
                <a:chExt cx="4791980" cy="261575"/>
              </a:xfrm>
            </p:grpSpPr>
            <p:cxnSp>
              <p:nvCxnSpPr>
                <p:cNvPr id="79" name="直接连接符 7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3" name="任意多边形: 形状 8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4" name="任意多边形: 形状 8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9" name="组合 48"/>
              <p:cNvGrpSpPr/>
              <p:nvPr/>
            </p:nvGrpSpPr>
            <p:grpSpPr>
              <a:xfrm>
                <a:off x="349799" y="711709"/>
                <a:ext cx="4815092" cy="261575"/>
                <a:chOff x="358852" y="925118"/>
                <a:chExt cx="4815092" cy="261575"/>
              </a:xfrm>
            </p:grpSpPr>
            <p:cxnSp>
              <p:nvCxnSpPr>
                <p:cNvPr id="56" name="直接连接符 5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7" name="任意多边形: 形状 7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8" name="任意多边形: 形状 7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0" name="组合 49"/>
              <p:cNvGrpSpPr/>
              <p:nvPr/>
            </p:nvGrpSpPr>
            <p:grpSpPr>
              <a:xfrm>
                <a:off x="5138963" y="489126"/>
                <a:ext cx="49306" cy="329693"/>
                <a:chOff x="5138963" y="489126"/>
                <a:chExt cx="49306" cy="329693"/>
              </a:xfrm>
            </p:grpSpPr>
            <p:sp>
              <p:nvSpPr>
                <p:cNvPr id="54" name="椭圆 5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5" name="椭圆 5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1" name="组合 50"/>
              <p:cNvGrpSpPr/>
              <p:nvPr/>
            </p:nvGrpSpPr>
            <p:grpSpPr>
              <a:xfrm>
                <a:off x="326687" y="399838"/>
                <a:ext cx="49306" cy="329693"/>
                <a:chOff x="5138963" y="489126"/>
                <a:chExt cx="49306" cy="329693"/>
              </a:xfrm>
            </p:grpSpPr>
            <p:sp>
              <p:nvSpPr>
                <p:cNvPr id="52" name="椭圆 5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3" name="椭圆 5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4" name="组合 3"/>
          <p:cNvGrpSpPr/>
          <p:nvPr/>
        </p:nvGrpSpPr>
        <p:grpSpPr>
          <a:xfrm>
            <a:off x="3417136" y="3179946"/>
            <a:ext cx="5220632" cy="2821943"/>
            <a:chOff x="3467396" y="3014303"/>
            <a:chExt cx="5220632" cy="2821943"/>
          </a:xfrm>
        </p:grpSpPr>
        <p:sp>
          <p:nvSpPr>
            <p:cNvPr id="86" name="矩形 85"/>
            <p:cNvSpPr/>
            <p:nvPr/>
          </p:nvSpPr>
          <p:spPr>
            <a:xfrm>
              <a:off x="4143077" y="3306900"/>
              <a:ext cx="4270008" cy="230832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400" dirty="0" err="1">
                  <a:solidFill>
                    <a:srgbClr val="FF0000"/>
                  </a:solidFill>
                  <a:latin typeface="Times New Roman" panose="02020603050405020304" pitchFamily="18" charset="0"/>
                  <a:cs typeface="Times New Roman" panose="02020603050405020304" pitchFamily="18" charset="0"/>
                </a:rPr>
                <a:t>istream</a:t>
              </a:r>
              <a:r>
                <a:rPr lang="en-US" altLang="zh-CN" sz="2400" dirty="0">
                  <a:solidFill>
                    <a:srgbClr val="FF0000"/>
                  </a:solidFill>
                  <a:latin typeface="Times New Roman" panose="02020603050405020304" pitchFamily="18" charset="0"/>
                  <a:cs typeface="Times New Roman" panose="02020603050405020304" pitchFamily="18" charset="0"/>
                </a:rPr>
                <a:t>&amp; </a:t>
              </a:r>
              <a:r>
                <a:rPr lang="en-US" altLang="zh-CN" sz="2400" dirty="0">
                  <a:latin typeface="Times New Roman" panose="02020603050405020304" pitchFamily="18" charset="0"/>
                  <a:cs typeface="Times New Roman" panose="02020603050405020304" pitchFamily="18" charset="0"/>
                </a:rPr>
                <a:t>operator&gt;&gt;(int); </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err="1">
                  <a:solidFill>
                    <a:srgbClr val="FF0000"/>
                  </a:solidFill>
                  <a:latin typeface="Times New Roman" panose="02020603050405020304" pitchFamily="18" charset="0"/>
                  <a:cs typeface="Times New Roman" panose="02020603050405020304" pitchFamily="18" charset="0"/>
                </a:rPr>
                <a:t>istream</a:t>
              </a:r>
              <a:r>
                <a:rPr lang="en-US" altLang="zh-CN" sz="2400" dirty="0">
                  <a:solidFill>
                    <a:srgbClr val="FF0000"/>
                  </a:solidFill>
                  <a:latin typeface="Times New Roman" panose="02020603050405020304" pitchFamily="18" charset="0"/>
                  <a:cs typeface="Times New Roman" panose="02020603050405020304" pitchFamily="18" charset="0"/>
                </a:rPr>
                <a:t>&amp; </a:t>
              </a:r>
              <a:r>
                <a:rPr lang="en-US" altLang="zh-CN" sz="2400" dirty="0">
                  <a:latin typeface="Times New Roman" panose="02020603050405020304" pitchFamily="18" charset="0"/>
                  <a:cs typeface="Times New Roman" panose="02020603050405020304" pitchFamily="18" charset="0"/>
                </a:rPr>
                <a:t>operator&gt;&gt;(double);</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err="1">
                  <a:solidFill>
                    <a:srgbClr val="FF0000"/>
                  </a:solidFill>
                  <a:latin typeface="Times New Roman" panose="02020603050405020304" pitchFamily="18" charset="0"/>
                  <a:cs typeface="Times New Roman" panose="02020603050405020304" pitchFamily="18" charset="0"/>
                </a:rPr>
                <a:t>istream</a:t>
              </a:r>
              <a:r>
                <a:rPr lang="en-US" altLang="zh-CN" sz="2400" dirty="0">
                  <a:solidFill>
                    <a:srgbClr val="FF0000"/>
                  </a:solidFill>
                  <a:latin typeface="Times New Roman" panose="02020603050405020304" pitchFamily="18" charset="0"/>
                  <a:cs typeface="Times New Roman" panose="02020603050405020304" pitchFamily="18" charset="0"/>
                </a:rPr>
                <a:t>&amp; </a:t>
              </a:r>
              <a:r>
                <a:rPr lang="en-US" altLang="zh-CN" sz="2400" dirty="0">
                  <a:latin typeface="Times New Roman" panose="02020603050405020304" pitchFamily="18" charset="0"/>
                  <a:cs typeface="Times New Roman" panose="02020603050405020304" pitchFamily="18" charset="0"/>
                </a:rPr>
                <a:t>operator&gt;&gt;(char );</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44546A"/>
                  </a:solidFill>
                  <a:latin typeface="Times New Roman" panose="02020603050405020304" pitchFamily="18" charset="0"/>
                  <a:cs typeface="Times New Roman" panose="02020603050405020304" pitchFamily="18" charset="0"/>
                </a:rPr>
                <a:t>			</a:t>
              </a:r>
              <a:endParaRPr lang="en-US" altLang="zh-CN" sz="2400" dirty="0">
                <a:solidFill>
                  <a:srgbClr val="44546A"/>
                </a:solidFill>
                <a:latin typeface="Times New Roman" panose="02020603050405020304" pitchFamily="18" charset="0"/>
                <a:cs typeface="Times New Roman" panose="02020603050405020304" pitchFamily="18" charset="0"/>
              </a:endParaRPr>
            </a:p>
          </p:txBody>
        </p:sp>
        <p:sp>
          <p:nvSpPr>
            <p:cNvPr id="87" name="任意多边形: 形状 86"/>
            <p:cNvSpPr/>
            <p:nvPr/>
          </p:nvSpPr>
          <p:spPr>
            <a:xfrm flipH="1" flipV="1">
              <a:off x="3534458" y="3097310"/>
              <a:ext cx="5116369" cy="1044844"/>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8" name="梯形 87"/>
            <p:cNvSpPr/>
            <p:nvPr/>
          </p:nvSpPr>
          <p:spPr>
            <a:xfrm flipH="1">
              <a:off x="7283171" y="3014303"/>
              <a:ext cx="538490" cy="8300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9" name="梯形 88"/>
            <p:cNvSpPr/>
            <p:nvPr/>
          </p:nvSpPr>
          <p:spPr>
            <a:xfrm rot="5400000" flipH="1">
              <a:off x="8535115" y="3980126"/>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1" name="椭圆 90"/>
            <p:cNvSpPr/>
            <p:nvPr/>
          </p:nvSpPr>
          <p:spPr>
            <a:xfrm flipH="1" flipV="1">
              <a:off x="3476247" y="3273511"/>
              <a:ext cx="67063" cy="6706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2" name="任意多边形: 形状 91"/>
            <p:cNvSpPr/>
            <p:nvPr/>
          </p:nvSpPr>
          <p:spPr>
            <a:xfrm flipH="1" flipV="1">
              <a:off x="3467396" y="3423584"/>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任意多边形: 形状 92"/>
            <p:cNvSpPr/>
            <p:nvPr/>
          </p:nvSpPr>
          <p:spPr>
            <a:xfrm flipH="1" flipV="1">
              <a:off x="3467396" y="3535102"/>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4" name="任意多边形: 形状 93"/>
            <p:cNvSpPr/>
            <p:nvPr/>
          </p:nvSpPr>
          <p:spPr>
            <a:xfrm flipH="1" flipV="1">
              <a:off x="3467396" y="3646618"/>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5" name="任意多边形: 形状 94"/>
            <p:cNvSpPr/>
            <p:nvPr/>
          </p:nvSpPr>
          <p:spPr>
            <a:xfrm flipH="1" flipV="1">
              <a:off x="3467396" y="3758135"/>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任意多边形: 形状 95"/>
            <p:cNvSpPr/>
            <p:nvPr/>
          </p:nvSpPr>
          <p:spPr>
            <a:xfrm>
              <a:off x="3519279" y="4473669"/>
              <a:ext cx="5116369" cy="1268044"/>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梯形 96"/>
            <p:cNvSpPr/>
            <p:nvPr/>
          </p:nvSpPr>
          <p:spPr>
            <a:xfrm flipV="1">
              <a:off x="4143077" y="5753237"/>
              <a:ext cx="538490" cy="8300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8" name="梯形 97"/>
            <p:cNvSpPr/>
            <p:nvPr/>
          </p:nvSpPr>
          <p:spPr>
            <a:xfrm rot="5400000" flipV="1">
              <a:off x="3373626" y="4574211"/>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椭圆 99"/>
            <p:cNvSpPr/>
            <p:nvPr/>
          </p:nvSpPr>
          <p:spPr>
            <a:xfrm>
              <a:off x="8602969" y="5479805"/>
              <a:ext cx="67063" cy="6706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任意多边形: 形状 100"/>
            <p:cNvSpPr/>
            <p:nvPr/>
          </p:nvSpPr>
          <p:spPr>
            <a:xfrm>
              <a:off x="8549903" y="5265498"/>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2" name="任意多边形: 形状 101"/>
            <p:cNvSpPr/>
            <p:nvPr/>
          </p:nvSpPr>
          <p:spPr>
            <a:xfrm>
              <a:off x="8549903" y="5153980"/>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任意多边形: 形状 102"/>
            <p:cNvSpPr/>
            <p:nvPr/>
          </p:nvSpPr>
          <p:spPr>
            <a:xfrm>
              <a:off x="8549903" y="5042463"/>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任意多边形: 形状 103"/>
            <p:cNvSpPr/>
            <p:nvPr/>
          </p:nvSpPr>
          <p:spPr>
            <a:xfrm>
              <a:off x="8549903" y="4930946"/>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007477" y="1838249"/>
            <a:ext cx="3570208" cy="1924691"/>
            <a:chOff x="1757285" y="1106729"/>
            <a:chExt cx="3570208" cy="1924691"/>
          </a:xfrm>
        </p:grpSpPr>
        <p:sp>
          <p:nvSpPr>
            <p:cNvPr id="23" name="矩形 22"/>
            <p:cNvSpPr/>
            <p:nvPr/>
          </p:nvSpPr>
          <p:spPr>
            <a:xfrm>
              <a:off x="1757285" y="1106729"/>
              <a:ext cx="3570208" cy="497957"/>
            </a:xfrm>
            <a:prstGeom prst="rect">
              <a:avLst/>
            </a:prstGeom>
          </p:spPr>
          <p:txBody>
            <a:bodyPr wrap="none">
              <a:spAutoFit/>
            </a:bodyPr>
            <a:lstStyle/>
            <a:p>
              <a:pPr>
                <a:lnSpc>
                  <a:spcPct val="120000"/>
                </a:lnSpc>
              </a:pPr>
              <a:r>
                <a:rPr lang="zh-CN" altLang="en-US" sz="2400" dirty="0">
                  <a:solidFill>
                    <a:srgbClr val="0070C0"/>
                  </a:solidFill>
                  <a:latin typeface="+mn-ea"/>
                </a:rPr>
                <a:t>例如，已知有变量定义：</a:t>
              </a:r>
              <a:endParaRPr lang="zh-CN" altLang="en-US" sz="2400" dirty="0">
                <a:solidFill>
                  <a:srgbClr val="0070C0"/>
                </a:solidFill>
                <a:latin typeface="+mn-ea"/>
              </a:endParaRPr>
            </a:p>
          </p:txBody>
        </p:sp>
        <p:sp>
          <p:nvSpPr>
            <p:cNvPr id="4" name="矩形 3"/>
            <p:cNvSpPr/>
            <p:nvPr/>
          </p:nvSpPr>
          <p:spPr>
            <a:xfrm>
              <a:off x="1757285" y="1720292"/>
              <a:ext cx="2429256" cy="1311128"/>
            </a:xfrm>
            <a:prstGeom prst="rect">
              <a:avLst/>
            </a:prstGeom>
          </p:spPr>
          <p:txBody>
            <a:bodyPr wrap="square">
              <a:spAutoFit/>
            </a:bodyPr>
            <a:lstStyle/>
            <a:p>
              <a:pPr hangingPunct="0">
                <a:lnSpc>
                  <a:spcPct val="110000"/>
                </a:lnSpc>
              </a:pPr>
              <a:r>
                <a:rPr lang="fr-FR" altLang="zh-CN" sz="2400" dirty="0">
                  <a:latin typeface="Times New Roman" panose="02020603050405020304" pitchFamily="18" charset="0"/>
                  <a:cs typeface="Times New Roman" panose="02020603050405020304" pitchFamily="18" charset="0"/>
                </a:rPr>
                <a:t>int a;</a:t>
              </a:r>
              <a:endParaRPr lang="fr-FR" altLang="zh-CN" sz="2400" dirty="0">
                <a:latin typeface="Times New Roman" panose="02020603050405020304" pitchFamily="18" charset="0"/>
                <a:cs typeface="Times New Roman" panose="02020603050405020304" pitchFamily="18" charset="0"/>
              </a:endParaRPr>
            </a:p>
            <a:p>
              <a:pPr hangingPunct="0">
                <a:lnSpc>
                  <a:spcPct val="110000"/>
                </a:lnSpc>
              </a:pPr>
              <a:r>
                <a:rPr lang="fr-FR" altLang="zh-CN" sz="2400" dirty="0">
                  <a:latin typeface="Times New Roman" panose="02020603050405020304" pitchFamily="18" charset="0"/>
                  <a:cs typeface="Times New Roman" panose="02020603050405020304" pitchFamily="18" charset="0"/>
                </a:rPr>
                <a:t>double b;</a:t>
              </a:r>
              <a:endParaRPr lang="fr-FR" altLang="zh-CN" sz="2400" dirty="0">
                <a:latin typeface="Times New Roman" panose="02020603050405020304" pitchFamily="18" charset="0"/>
                <a:cs typeface="Times New Roman" panose="02020603050405020304" pitchFamily="18" charset="0"/>
              </a:endParaRPr>
            </a:p>
            <a:p>
              <a:pPr hangingPunct="0">
                <a:lnSpc>
                  <a:spcPct val="110000"/>
                </a:lnSpc>
              </a:pPr>
              <a:r>
                <a:rPr lang="fr-FR" altLang="zh-CN" sz="2400" dirty="0">
                  <a:latin typeface="Times New Roman" panose="02020603050405020304" pitchFamily="18" charset="0"/>
                  <a:cs typeface="Times New Roman" panose="02020603050405020304" pitchFamily="18" charset="0"/>
                </a:rPr>
                <a:t>char c[20];</a:t>
              </a:r>
              <a:endParaRPr lang="fr-FR" altLang="zh-CN" sz="2400"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5338139" y="1740609"/>
            <a:ext cx="6032421" cy="2911606"/>
            <a:chOff x="6012180" y="1039079"/>
            <a:chExt cx="10613221" cy="1563477"/>
          </a:xfrm>
        </p:grpSpPr>
        <p:sp>
          <p:nvSpPr>
            <p:cNvPr id="24" name="矩形 23"/>
            <p:cNvSpPr/>
            <p:nvPr/>
          </p:nvSpPr>
          <p:spPr>
            <a:xfrm>
              <a:off x="6012180" y="1660516"/>
              <a:ext cx="10070795" cy="942040"/>
            </a:xfrm>
            <a:prstGeom prst="rect">
              <a:avLst/>
            </a:prstGeom>
          </p:spPr>
          <p:txBody>
            <a:bodyPr wrap="square">
              <a:spAutoFit/>
            </a:bodyPr>
            <a:lstStyle/>
            <a:p>
              <a:pPr hangingPunct="0">
                <a:lnSpc>
                  <a:spcPct val="150000"/>
                </a:lnSpc>
                <a:buClr>
                  <a:srgbClr val="44546A"/>
                </a:buClr>
              </a:pP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cin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&gt;&gt;a;	//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等价于：</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cin.operator</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&gt;&gt;(a);</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buClr>
                  <a:srgbClr val="44546A"/>
                </a:buClr>
              </a:pP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cin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&gt;&gt;b;	//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等价于：</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cin.operator</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&gt;&gt;(b);</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buClr>
                  <a:srgbClr val="44546A"/>
                </a:buClr>
              </a:pP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cin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&gt;&gt;c;	//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等价于：</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cin.operator</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&gt;&gt;(c);</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p:cNvSpPr/>
            <p:nvPr/>
          </p:nvSpPr>
          <p:spPr>
            <a:xfrm>
              <a:off x="6012180" y="1039079"/>
              <a:ext cx="10613221" cy="596121"/>
            </a:xfrm>
            <a:prstGeom prst="rect">
              <a:avLst/>
            </a:prstGeom>
          </p:spPr>
          <p:txBody>
            <a:bodyPr wrap="none">
              <a:spAutoFit/>
            </a:bodyPr>
            <a:lstStyle/>
            <a:p>
              <a:pPr>
                <a:lnSpc>
                  <a:spcPct val="120000"/>
                </a:lnSpc>
              </a:pPr>
              <a:r>
                <a:rPr lang="zh-CN" altLang="en-US" sz="2400" dirty="0">
                  <a:solidFill>
                    <a:srgbClr val="0070C0"/>
                  </a:solidFill>
                  <a:latin typeface="+mn-ea"/>
                </a:rPr>
                <a:t>则使用如下语句，可以将从键盘输入的数据</a:t>
              </a:r>
              <a:endParaRPr lang="en-US" altLang="zh-CN" sz="2400" dirty="0">
                <a:solidFill>
                  <a:srgbClr val="0070C0"/>
                </a:solidFill>
                <a:latin typeface="+mn-ea"/>
              </a:endParaRPr>
            </a:p>
            <a:p>
              <a:pPr>
                <a:lnSpc>
                  <a:spcPct val="120000"/>
                </a:lnSpc>
              </a:pPr>
              <a:r>
                <a:rPr lang="zh-CN" altLang="en-US" sz="2400" dirty="0">
                  <a:solidFill>
                    <a:srgbClr val="0070C0"/>
                  </a:solidFill>
                  <a:latin typeface="+mn-ea"/>
                </a:rPr>
                <a:t>依次保存在变量</a:t>
              </a:r>
              <a:r>
                <a:rPr lang="en-US" altLang="zh-CN" sz="2400" dirty="0">
                  <a:solidFill>
                    <a:srgbClr val="0070C0"/>
                  </a:solidFill>
                  <a:latin typeface="+mn-ea"/>
                </a:rPr>
                <a:t>a</a:t>
              </a:r>
              <a:r>
                <a:rPr lang="zh-CN" altLang="en-US" sz="2400" dirty="0">
                  <a:solidFill>
                    <a:srgbClr val="0070C0"/>
                  </a:solidFill>
                  <a:latin typeface="+mn-ea"/>
                </a:rPr>
                <a:t>、</a:t>
              </a:r>
              <a:r>
                <a:rPr lang="en-US" altLang="zh-CN" sz="2400" dirty="0">
                  <a:solidFill>
                    <a:srgbClr val="0070C0"/>
                  </a:solidFill>
                  <a:latin typeface="+mn-ea"/>
                </a:rPr>
                <a:t>b</a:t>
              </a:r>
              <a:r>
                <a:rPr lang="zh-CN" altLang="en-US" sz="2400" dirty="0">
                  <a:solidFill>
                    <a:srgbClr val="0070C0"/>
                  </a:solidFill>
                  <a:latin typeface="+mn-ea"/>
                </a:rPr>
                <a:t>和</a:t>
              </a:r>
              <a:r>
                <a:rPr lang="en-US" altLang="zh-CN" sz="2400" dirty="0">
                  <a:solidFill>
                    <a:srgbClr val="0070C0"/>
                  </a:solidFill>
                  <a:latin typeface="+mn-ea"/>
                </a:rPr>
                <a:t>c</a:t>
              </a:r>
              <a:r>
                <a:rPr lang="zh-CN" altLang="en-US" sz="2400" dirty="0">
                  <a:solidFill>
                    <a:srgbClr val="0070C0"/>
                  </a:solidFill>
                  <a:latin typeface="+mn-ea"/>
                </a:rPr>
                <a:t>中 ：</a:t>
              </a:r>
              <a:endParaRPr lang="zh-CN" altLang="en-US" sz="2400" dirty="0">
                <a:solidFill>
                  <a:srgbClr val="0070C0"/>
                </a:solidFill>
                <a:latin typeface="+mn-ea"/>
              </a:endParaRPr>
            </a:p>
          </p:txBody>
        </p:sp>
      </p:grpSp>
      <p:grpSp>
        <p:nvGrpSpPr>
          <p:cNvPr id="12" name="组合 11"/>
          <p:cNvGrpSpPr/>
          <p:nvPr/>
        </p:nvGrpSpPr>
        <p:grpSpPr>
          <a:xfrm>
            <a:off x="4663342" y="1708929"/>
            <a:ext cx="289892" cy="2689335"/>
            <a:chOff x="5010814" y="1251729"/>
            <a:chExt cx="289892" cy="2689335"/>
          </a:xfrm>
        </p:grpSpPr>
        <p:cxnSp>
          <p:nvCxnSpPr>
            <p:cNvPr id="40" name="直接连接符 39"/>
            <p:cNvCxnSpPr/>
            <p:nvPr/>
          </p:nvCxnSpPr>
          <p:spPr>
            <a:xfrm>
              <a:off x="5152644" y="1251729"/>
              <a:ext cx="0" cy="268933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直角三角形 7"/>
            <p:cNvSpPr/>
            <p:nvPr/>
          </p:nvSpPr>
          <p:spPr>
            <a:xfrm rot="2722872">
              <a:off x="5010814" y="1303413"/>
              <a:ext cx="249584" cy="249584"/>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p:cNvSpPr/>
            <p:nvPr/>
          </p:nvSpPr>
          <p:spPr>
            <a:xfrm rot="13500000">
              <a:off x="5051122" y="3648936"/>
              <a:ext cx="249584" cy="249584"/>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549001" y="555626"/>
            <a:ext cx="5578435" cy="876848"/>
            <a:chOff x="326687" y="247818"/>
            <a:chExt cx="4861582" cy="725466"/>
          </a:xfrm>
        </p:grpSpPr>
        <p:sp>
          <p:nvSpPr>
            <p:cNvPr id="19" name="文本框 18"/>
            <p:cNvSpPr txBox="1"/>
            <p:nvPr/>
          </p:nvSpPr>
          <p:spPr bwMode="auto">
            <a:xfrm>
              <a:off x="757710" y="412399"/>
              <a:ext cx="4137090"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使用“</a:t>
              </a:r>
              <a:r>
                <a:rPr lang="en-US" altLang="zh-CN" sz="2400" kern="0" dirty="0">
                  <a:solidFill>
                    <a:srgbClr val="0070C0"/>
                  </a:solidFill>
                  <a:latin typeface="+mn-ea"/>
                </a:rPr>
                <a:t>&gt;&gt;”</a:t>
              </a:r>
              <a:r>
                <a:rPr lang="zh-CN" altLang="en-US" sz="2400" kern="0" dirty="0">
                  <a:solidFill>
                    <a:srgbClr val="0070C0"/>
                  </a:solidFill>
                  <a:latin typeface="+mn-ea"/>
                </a:rPr>
                <a:t>运算符进行标准输入</a:t>
              </a:r>
              <a:endParaRPr lang="zh-CN" altLang="en-US" sz="2400" kern="0" dirty="0">
                <a:solidFill>
                  <a:srgbClr val="0070C0"/>
                </a:solidFill>
                <a:latin typeface="+mn-ea"/>
              </a:endParaRPr>
            </a:p>
          </p:txBody>
        </p:sp>
        <p:grpSp>
          <p:nvGrpSpPr>
            <p:cNvPr id="20" name="组合 19"/>
            <p:cNvGrpSpPr/>
            <p:nvPr/>
          </p:nvGrpSpPr>
          <p:grpSpPr>
            <a:xfrm>
              <a:off x="326687" y="247818"/>
              <a:ext cx="4861582" cy="725466"/>
              <a:chOff x="326687" y="247818"/>
              <a:chExt cx="4861582" cy="725466"/>
            </a:xfrm>
          </p:grpSpPr>
          <p:grpSp>
            <p:nvGrpSpPr>
              <p:cNvPr id="21" name="组合 20"/>
              <p:cNvGrpSpPr/>
              <p:nvPr/>
            </p:nvGrpSpPr>
            <p:grpSpPr>
              <a:xfrm>
                <a:off x="349799" y="247818"/>
                <a:ext cx="4791980" cy="261575"/>
                <a:chOff x="349799" y="247818"/>
                <a:chExt cx="4791980" cy="261575"/>
              </a:xfrm>
            </p:grpSpPr>
            <p:cxnSp>
              <p:nvCxnSpPr>
                <p:cNvPr id="41" name="直接连接符 4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47" name="任意多边形: 形状 4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2" name="组合 21"/>
              <p:cNvGrpSpPr/>
              <p:nvPr/>
            </p:nvGrpSpPr>
            <p:grpSpPr>
              <a:xfrm>
                <a:off x="349799" y="711709"/>
                <a:ext cx="4815092" cy="261575"/>
                <a:chOff x="358852" y="925118"/>
                <a:chExt cx="4815092" cy="261575"/>
              </a:xfrm>
            </p:grpSpPr>
            <p:cxnSp>
              <p:nvCxnSpPr>
                <p:cNvPr id="32" name="直接连接符 3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39" name="任意多边形: 形状 3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5" name="组合 24"/>
              <p:cNvGrpSpPr/>
              <p:nvPr/>
            </p:nvGrpSpPr>
            <p:grpSpPr>
              <a:xfrm>
                <a:off x="5138963" y="489126"/>
                <a:ext cx="49306" cy="329693"/>
                <a:chOff x="5138963" y="489126"/>
                <a:chExt cx="49306" cy="329693"/>
              </a:xfrm>
            </p:grpSpPr>
            <p:sp>
              <p:nvSpPr>
                <p:cNvPr id="30" name="椭圆 2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1" name="椭圆 3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7" name="组合 26"/>
              <p:cNvGrpSpPr/>
              <p:nvPr/>
            </p:nvGrpSpPr>
            <p:grpSpPr>
              <a:xfrm>
                <a:off x="326687" y="399838"/>
                <a:ext cx="49306" cy="329693"/>
                <a:chOff x="5138963" y="489126"/>
                <a:chExt cx="49306" cy="329693"/>
              </a:xfrm>
            </p:grpSpPr>
            <p:sp>
              <p:nvSpPr>
                <p:cNvPr id="28" name="椭圆 2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9" name="椭圆 2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8" name="Rectangle 3"/>
          <p:cNvSpPr txBox="1">
            <a:spLocks noChangeArrowheads="1"/>
          </p:cNvSpPr>
          <p:nvPr/>
        </p:nvSpPr>
        <p:spPr>
          <a:xfrm>
            <a:off x="690813" y="4629502"/>
            <a:ext cx="10679747" cy="1165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84250" indent="-984250" algn="just">
              <a:lnSpc>
                <a:spcPts val="3400"/>
              </a:lnSpc>
              <a:buNone/>
            </a:pPr>
            <a:r>
              <a:rPr lang="zh-CN" altLang="en-US" sz="2400" dirty="0">
                <a:solidFill>
                  <a:schemeClr val="accent1"/>
                </a:solidFill>
                <a:latin typeface="Times New Roman" panose="02020603050405020304" pitchFamily="18" charset="0"/>
                <a:cs typeface="Times New Roman" panose="02020603050405020304" pitchFamily="18" charset="0"/>
              </a:rPr>
              <a:t>提示：</a:t>
            </a:r>
            <a:r>
              <a:rPr lang="zh-CN" altLang="en-US" sz="2400" dirty="0">
                <a:latin typeface="Times New Roman" panose="02020603050405020304" pitchFamily="18" charset="0"/>
                <a:cs typeface="Times New Roman" panose="02020603050405020304" pitchFamily="18" charset="0"/>
              </a:rPr>
              <a:t>重载函数“</a:t>
            </a:r>
            <a:r>
              <a:rPr lang="en-US" altLang="zh-CN" sz="2400" dirty="0">
                <a:latin typeface="Times New Roman" panose="02020603050405020304" pitchFamily="18" charset="0"/>
                <a:cs typeface="Times New Roman" panose="02020603050405020304" pitchFamily="18" charset="0"/>
              </a:rPr>
              <a:t>operator&gt;&gt;()</a:t>
            </a:r>
            <a:r>
              <a:rPr lang="zh-CN" altLang="en-US" sz="2400" dirty="0">
                <a:latin typeface="Times New Roman" panose="02020603050405020304" pitchFamily="18" charset="0"/>
                <a:cs typeface="Times New Roman" panose="02020603050405020304" pitchFamily="18" charset="0"/>
              </a:rPr>
              <a:t>”以引用方式返回调用该函数时所使用的对象（即</a:t>
            </a:r>
            <a:r>
              <a:rPr lang="en-US" altLang="zh-CN" sz="2400" dirty="0" err="1">
                <a:latin typeface="Times New Roman" panose="02020603050405020304" pitchFamily="18" charset="0"/>
                <a:cs typeface="Times New Roman" panose="02020603050405020304" pitchFamily="18" charset="0"/>
              </a:rPr>
              <a:t>cin</a:t>
            </a:r>
            <a:r>
              <a:rPr lang="zh-CN" altLang="en-US" sz="2400" dirty="0">
                <a:latin typeface="Times New Roman" panose="02020603050405020304" pitchFamily="18" charset="0"/>
                <a:cs typeface="Times New Roman" panose="02020603050405020304" pitchFamily="18" charset="0"/>
              </a:rPr>
              <a:t>），因此能够连续输入，可以将上面</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条语句合为一条语句：</a:t>
            </a:r>
            <a:endParaRPr lang="zh-CN" altLang="en-US" sz="2400" dirty="0">
              <a:latin typeface="Times New Roman" panose="02020603050405020304" pitchFamily="18" charset="0"/>
              <a:cs typeface="Times New Roman" panose="02020603050405020304" pitchFamily="18" charset="0"/>
            </a:endParaRPr>
          </a:p>
        </p:txBody>
      </p:sp>
      <p:grpSp>
        <p:nvGrpSpPr>
          <p:cNvPr id="49" name="组合 8"/>
          <p:cNvGrpSpPr/>
          <p:nvPr/>
        </p:nvGrpSpPr>
        <p:grpSpPr>
          <a:xfrm>
            <a:off x="4051475" y="5757764"/>
            <a:ext cx="3011835" cy="717212"/>
            <a:chOff x="4413093" y="5354404"/>
            <a:chExt cx="3011835" cy="717212"/>
          </a:xfrm>
        </p:grpSpPr>
        <p:sp>
          <p:nvSpPr>
            <p:cNvPr id="50" name="矩形 1"/>
            <p:cNvSpPr/>
            <p:nvPr/>
          </p:nvSpPr>
          <p:spPr>
            <a:xfrm>
              <a:off x="4676114" y="5436458"/>
              <a:ext cx="2533066" cy="523220"/>
            </a:xfrm>
            <a:prstGeom prst="rect">
              <a:avLst/>
            </a:prstGeom>
            <a:ln w="76200">
              <a:noFill/>
            </a:ln>
          </p:spPr>
          <p:txBody>
            <a:bodyPr wrap="none">
              <a:spAutoFit/>
            </a:bodyPr>
            <a:lstStyle/>
            <a:p>
              <a:r>
                <a:rPr lang="en-US" altLang="zh-CN" sz="2800" b="1" dirty="0" err="1">
                  <a:latin typeface="Times New Roman" panose="02020603050405020304" pitchFamily="18" charset="0"/>
                  <a:cs typeface="Times New Roman" panose="02020603050405020304" pitchFamily="18" charset="0"/>
                </a:rPr>
                <a:t>cin</a:t>
              </a:r>
              <a:r>
                <a:rPr lang="en-US" altLang="zh-CN" sz="2800" b="1" dirty="0">
                  <a:latin typeface="Times New Roman" panose="02020603050405020304" pitchFamily="18" charset="0"/>
                  <a:cs typeface="Times New Roman" panose="02020603050405020304" pitchFamily="18" charset="0"/>
                </a:rPr>
                <a:t>&gt;&gt;a&gt;&gt;b&gt;&gt;c;</a:t>
              </a:r>
              <a:endParaRPr lang="zh-CN" altLang="en-US" sz="2800" dirty="0">
                <a:latin typeface="Times New Roman" panose="02020603050405020304" pitchFamily="18" charset="0"/>
                <a:cs typeface="Times New Roman" panose="02020603050405020304" pitchFamily="18" charset="0"/>
              </a:endParaRPr>
            </a:p>
          </p:txBody>
        </p:sp>
        <p:sp>
          <p:nvSpPr>
            <p:cNvPr id="51" name="矩形 2"/>
            <p:cNvSpPr/>
            <p:nvPr/>
          </p:nvSpPr>
          <p:spPr>
            <a:xfrm>
              <a:off x="4413093" y="5354404"/>
              <a:ext cx="3011835" cy="71721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6"/>
            <p:cNvCxnSpPr/>
            <p:nvPr/>
          </p:nvCxnSpPr>
          <p:spPr>
            <a:xfrm>
              <a:off x="4416552" y="5541856"/>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36"/>
            <p:cNvCxnSpPr/>
            <p:nvPr/>
          </p:nvCxnSpPr>
          <p:spPr>
            <a:xfrm>
              <a:off x="7424928" y="5541856"/>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ppt_x"/>
                                          </p:val>
                                        </p:tav>
                                        <p:tav tm="100000">
                                          <p:val>
                                            <p:strVal val="#ppt_x"/>
                                          </p:val>
                                        </p:tav>
                                      </p:tavLst>
                                    </p:anim>
                                    <p:anim calcmode="lin" valueType="num">
                                      <p:cBhvr additive="base">
                                        <p:cTn id="24" dur="500" fill="hold"/>
                                        <p:tgtEl>
                                          <p:spTgt spid="4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ppt_x"/>
                                          </p:val>
                                        </p:tav>
                                        <p:tav tm="100000">
                                          <p:val>
                                            <p:strVal val="#ppt_x"/>
                                          </p:val>
                                        </p:tav>
                                      </p:tavLst>
                                    </p:anim>
                                    <p:anim calcmode="lin" valueType="num">
                                      <p:cBhvr additive="base">
                                        <p:cTn id="2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78784" y="1647096"/>
            <a:ext cx="9982139" cy="1355371"/>
          </a:xfrm>
          <a:prstGeom prst="rect">
            <a:avLst/>
          </a:prstGeom>
        </p:spPr>
        <p:txBody>
          <a:bodyPr wrap="square">
            <a:spAutoFit/>
          </a:bodyPr>
          <a:lstStyle/>
          <a:p>
            <a:pPr algn="just" hangingPunct="0">
              <a:lnSpc>
                <a:spcPct val="1140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输出流类提供了用于</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输出单个字符</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的成员函数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put()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，输出流对象可以调用这个函数实现向输出设备输出一个字符的操作。</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put()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函数有一个字符型参数，输出流对象调用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put()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的格式为：</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 name="组合 59"/>
          <p:cNvGrpSpPr/>
          <p:nvPr/>
        </p:nvGrpSpPr>
        <p:grpSpPr>
          <a:xfrm>
            <a:off x="549001" y="555626"/>
            <a:ext cx="3565799" cy="876848"/>
            <a:chOff x="326687" y="247818"/>
            <a:chExt cx="4861582" cy="725466"/>
          </a:xfrm>
        </p:grpSpPr>
        <p:sp>
          <p:nvSpPr>
            <p:cNvPr id="61" name="文本框 60"/>
            <p:cNvSpPr txBox="1"/>
            <p:nvPr/>
          </p:nvSpPr>
          <p:spPr bwMode="auto">
            <a:xfrm>
              <a:off x="1712222" y="412399"/>
              <a:ext cx="220120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put()</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326687" y="247818"/>
              <a:ext cx="4861582" cy="725466"/>
              <a:chOff x="326687" y="247818"/>
              <a:chExt cx="4861582" cy="725466"/>
            </a:xfrm>
          </p:grpSpPr>
          <p:grpSp>
            <p:nvGrpSpPr>
              <p:cNvPr id="63" name="组合 62"/>
              <p:cNvGrpSpPr/>
              <p:nvPr/>
            </p:nvGrpSpPr>
            <p:grpSpPr>
              <a:xfrm>
                <a:off x="349799" y="247818"/>
                <a:ext cx="4791980" cy="261575"/>
                <a:chOff x="349799" y="247818"/>
                <a:chExt cx="4791980" cy="261575"/>
              </a:xfrm>
            </p:grpSpPr>
            <p:cxnSp>
              <p:nvCxnSpPr>
                <p:cNvPr id="78" name="直接连接符 7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2" name="任意多边形: 形状 8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83" name="任意多边形: 形状 8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64" name="组合 63"/>
              <p:cNvGrpSpPr/>
              <p:nvPr/>
            </p:nvGrpSpPr>
            <p:grpSpPr>
              <a:xfrm>
                <a:off x="349799" y="711709"/>
                <a:ext cx="4815092" cy="261575"/>
                <a:chOff x="358852" y="925118"/>
                <a:chExt cx="4815092" cy="261575"/>
              </a:xfrm>
            </p:grpSpPr>
            <p:cxnSp>
              <p:nvCxnSpPr>
                <p:cNvPr id="71" name="直接连接符 7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7" name="任意多边形: 形状 7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65" name="组合 64"/>
              <p:cNvGrpSpPr/>
              <p:nvPr/>
            </p:nvGrpSpPr>
            <p:grpSpPr>
              <a:xfrm>
                <a:off x="5138963" y="489126"/>
                <a:ext cx="49306" cy="329693"/>
                <a:chOff x="5138963" y="489126"/>
                <a:chExt cx="49306" cy="329693"/>
              </a:xfrm>
            </p:grpSpPr>
            <p:sp>
              <p:nvSpPr>
                <p:cNvPr id="69" name="椭圆 6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0" name="椭圆 6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66" name="组合 65"/>
              <p:cNvGrpSpPr/>
              <p:nvPr/>
            </p:nvGrpSpPr>
            <p:grpSpPr>
              <a:xfrm>
                <a:off x="326687" y="399838"/>
                <a:ext cx="49306" cy="329693"/>
                <a:chOff x="5138963" y="489126"/>
                <a:chExt cx="49306" cy="329693"/>
              </a:xfrm>
            </p:grpSpPr>
            <p:sp>
              <p:nvSpPr>
                <p:cNvPr id="67" name="椭圆 6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8" name="椭圆 6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51" name="矩形 50"/>
          <p:cNvSpPr/>
          <p:nvPr/>
        </p:nvSpPr>
        <p:spPr>
          <a:xfrm>
            <a:off x="1178784" y="4103426"/>
            <a:ext cx="10138504" cy="1355371"/>
          </a:xfrm>
          <a:prstGeom prst="rect">
            <a:avLst/>
          </a:prstGeom>
        </p:spPr>
        <p:txBody>
          <a:bodyPr wrap="square">
            <a:spAutoFit/>
          </a:bodyPr>
          <a:lstStyle/>
          <a:p>
            <a:pPr algn="just" hangingPunct="0">
              <a:lnSpc>
                <a:spcPct val="1140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out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为输出流对象，既可以是</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对象，也可以是自定义的文件流对象。函数的以引用方式返回调用该函数所使用的输出流对象</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out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，因此支持连续调用。</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组合 1"/>
          <p:cNvGrpSpPr/>
          <p:nvPr/>
        </p:nvGrpSpPr>
        <p:grpSpPr>
          <a:xfrm>
            <a:off x="3825334" y="3115219"/>
            <a:ext cx="4541339" cy="717212"/>
            <a:chOff x="3780509" y="3115219"/>
            <a:chExt cx="4541339" cy="717212"/>
          </a:xfrm>
        </p:grpSpPr>
        <p:sp>
          <p:nvSpPr>
            <p:cNvPr id="53" name="矩形 52"/>
            <p:cNvSpPr/>
            <p:nvPr/>
          </p:nvSpPr>
          <p:spPr>
            <a:xfrm>
              <a:off x="4084890" y="3233133"/>
              <a:ext cx="4022255" cy="461665"/>
            </a:xfrm>
            <a:prstGeom prst="rect">
              <a:avLst/>
            </a:prstGeom>
            <a:ln w="76200">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a:latin typeface="Times New Roman" panose="02020603050405020304" pitchFamily="18" charset="0"/>
                  <a:cs typeface="Times New Roman" panose="02020603050405020304" pitchFamily="18" charset="0"/>
                </a:rPr>
                <a:t>out.put</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字符变量或字符常量</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
          <p:nvSpPr>
            <p:cNvPr id="54" name="矩形 53"/>
            <p:cNvSpPr/>
            <p:nvPr/>
          </p:nvSpPr>
          <p:spPr>
            <a:xfrm>
              <a:off x="3796359" y="3115219"/>
              <a:ext cx="4522888" cy="71721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55" name="直接连接符 54"/>
            <p:cNvCxnSpPr/>
            <p:nvPr/>
          </p:nvCxnSpPr>
          <p:spPr>
            <a:xfrm>
              <a:off x="3780509" y="3302671"/>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8321848" y="3302671"/>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3825336" y="5401218"/>
            <a:ext cx="4541338" cy="717212"/>
            <a:chOff x="3834301" y="5401218"/>
            <a:chExt cx="4541338" cy="717212"/>
          </a:xfrm>
        </p:grpSpPr>
        <p:sp>
          <p:nvSpPr>
            <p:cNvPr id="57" name="矩形 56"/>
            <p:cNvSpPr/>
            <p:nvPr/>
          </p:nvSpPr>
          <p:spPr>
            <a:xfrm>
              <a:off x="4882753" y="5519132"/>
              <a:ext cx="2441694" cy="461665"/>
            </a:xfrm>
            <a:prstGeom prst="rect">
              <a:avLst/>
            </a:prstGeom>
            <a:ln w="76200">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a:latin typeface="Times New Roman" panose="02020603050405020304" pitchFamily="18" charset="0"/>
                  <a:cs typeface="Times New Roman" panose="02020603050405020304" pitchFamily="18" charset="0"/>
                </a:rPr>
                <a:t>out.put</a:t>
              </a:r>
              <a:r>
                <a:rPr lang="en-US" altLang="zh-CN" sz="2400" dirty="0">
                  <a:latin typeface="Times New Roman" panose="02020603050405020304" pitchFamily="18" charset="0"/>
                  <a:cs typeface="Times New Roman" panose="02020603050405020304" pitchFamily="18" charset="0"/>
                </a:rPr>
                <a:t>('a').put('b')</a:t>
              </a:r>
              <a:endParaRPr lang="en-US" altLang="zh-CN" sz="2400" dirty="0">
                <a:latin typeface="Times New Roman" panose="02020603050405020304" pitchFamily="18" charset="0"/>
                <a:cs typeface="Times New Roman" panose="02020603050405020304" pitchFamily="18" charset="0"/>
              </a:endParaRPr>
            </a:p>
          </p:txBody>
        </p:sp>
        <p:sp>
          <p:nvSpPr>
            <p:cNvPr id="58" name="矩形 57"/>
            <p:cNvSpPr/>
            <p:nvPr/>
          </p:nvSpPr>
          <p:spPr>
            <a:xfrm>
              <a:off x="3850151" y="5401218"/>
              <a:ext cx="4522888" cy="71721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84" name="直接连接符 83"/>
            <p:cNvCxnSpPr/>
            <p:nvPr/>
          </p:nvCxnSpPr>
          <p:spPr>
            <a:xfrm>
              <a:off x="3834301" y="5588670"/>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8375639" y="5588670"/>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outVertic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4450079" y="1569362"/>
            <a:ext cx="7301131" cy="4723473"/>
          </a:xfrm>
          <a:prstGeom prst="rect">
            <a:avLst/>
          </a:prstGeom>
        </p:spPr>
        <p:txBody>
          <a:bodyPr wrap="square">
            <a:spAutoFit/>
          </a:bodyPr>
          <a:lstStyle/>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#include&lt;iostream&gt;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using namespace std;</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int main()</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char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在屏幕上输出变量</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ch</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中存储的字符</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cout.put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在屏幕上输出</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字符</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回车符</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cout.put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('b').put('c')&lt;&lt;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return 0;</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 name="组合 13"/>
          <p:cNvGrpSpPr/>
          <p:nvPr/>
        </p:nvGrpSpPr>
        <p:grpSpPr>
          <a:xfrm>
            <a:off x="1312827" y="2478826"/>
            <a:ext cx="2483531" cy="2483534"/>
            <a:chOff x="1384152" y="2393101"/>
            <a:chExt cx="2483531" cy="2483534"/>
          </a:xfrm>
        </p:grpSpPr>
        <p:sp>
          <p:nvSpPr>
            <p:cNvPr id="15" name="椭圆 14"/>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604267" y="3129549"/>
              <a:ext cx="2043302" cy="1200329"/>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使用</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函数进行标准输出用法示例。</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1270079" y="2436078"/>
            <a:ext cx="779195" cy="779196"/>
            <a:chOff x="777424" y="1659420"/>
            <a:chExt cx="779195" cy="779196"/>
          </a:xfrm>
        </p:grpSpPr>
        <p:grpSp>
          <p:nvGrpSpPr>
            <p:cNvPr id="19" name="组合 18"/>
            <p:cNvGrpSpPr/>
            <p:nvPr/>
          </p:nvGrpSpPr>
          <p:grpSpPr>
            <a:xfrm>
              <a:off x="777424" y="1659420"/>
              <a:ext cx="779195" cy="779196"/>
              <a:chOff x="2124362" y="2491950"/>
              <a:chExt cx="779195" cy="779196"/>
            </a:xfrm>
          </p:grpSpPr>
          <p:sp>
            <p:nvSpPr>
              <p:cNvPr id="21" name="椭圆 20"/>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2167109" y="2534697"/>
                <a:ext cx="693703" cy="693701"/>
                <a:chOff x="1187907" y="1083137"/>
                <a:chExt cx="850422" cy="850420"/>
              </a:xfrm>
            </p:grpSpPr>
            <p:sp>
              <p:nvSpPr>
                <p:cNvPr id="26" name="弧形 2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23" name="组合 22"/>
              <p:cNvGrpSpPr/>
              <p:nvPr/>
            </p:nvGrpSpPr>
            <p:grpSpPr>
              <a:xfrm>
                <a:off x="2167109" y="2534697"/>
                <a:ext cx="693703" cy="693701"/>
                <a:chOff x="1187907" y="1083137"/>
                <a:chExt cx="850422" cy="850420"/>
              </a:xfrm>
            </p:grpSpPr>
            <p:sp>
              <p:nvSpPr>
                <p:cNvPr id="24" name="弧形 2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弧形 2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0" name="矩形 19"/>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1</a:t>
              </a:r>
              <a:endParaRPr lang="zh-CN" altLang="en-US" sz="2400" dirty="0">
                <a:solidFill>
                  <a:srgbClr val="0070C0"/>
                </a:solidFill>
              </a:endParaRPr>
            </a:p>
          </p:txBody>
        </p:sp>
      </p:grpSp>
      <p:grpSp>
        <p:nvGrpSpPr>
          <p:cNvPr id="28" name="组合 27"/>
          <p:cNvGrpSpPr/>
          <p:nvPr/>
        </p:nvGrpSpPr>
        <p:grpSpPr>
          <a:xfrm>
            <a:off x="549001" y="555626"/>
            <a:ext cx="3565799" cy="876848"/>
            <a:chOff x="326687" y="247818"/>
            <a:chExt cx="4861582" cy="725466"/>
          </a:xfrm>
        </p:grpSpPr>
        <p:sp>
          <p:nvSpPr>
            <p:cNvPr id="29" name="文本框 28"/>
            <p:cNvSpPr txBox="1"/>
            <p:nvPr/>
          </p:nvSpPr>
          <p:spPr bwMode="auto">
            <a:xfrm>
              <a:off x="1712222" y="412399"/>
              <a:ext cx="220120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put()</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326687" y="247818"/>
              <a:ext cx="4861582" cy="725466"/>
              <a:chOff x="326687" y="247818"/>
              <a:chExt cx="4861582" cy="725466"/>
            </a:xfrm>
          </p:grpSpPr>
          <p:grpSp>
            <p:nvGrpSpPr>
              <p:cNvPr id="31" name="组合 30"/>
              <p:cNvGrpSpPr/>
              <p:nvPr/>
            </p:nvGrpSpPr>
            <p:grpSpPr>
              <a:xfrm>
                <a:off x="349799" y="247818"/>
                <a:ext cx="4791980" cy="261575"/>
                <a:chOff x="349799" y="247818"/>
                <a:chExt cx="4791980" cy="261575"/>
              </a:xfrm>
            </p:grpSpPr>
            <p:cxnSp>
              <p:nvCxnSpPr>
                <p:cNvPr id="46" name="直接连接符 4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51" name="任意多边形: 形状 5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2" name="组合 31"/>
              <p:cNvGrpSpPr/>
              <p:nvPr/>
            </p:nvGrpSpPr>
            <p:grpSpPr>
              <a:xfrm>
                <a:off x="349799" y="711709"/>
                <a:ext cx="4815092" cy="261575"/>
                <a:chOff x="358852" y="925118"/>
                <a:chExt cx="4815092" cy="261575"/>
              </a:xfrm>
            </p:grpSpPr>
            <p:cxnSp>
              <p:nvCxnSpPr>
                <p:cNvPr id="39" name="直接连接符 3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4" name="任意多边形: 形状 4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45" name="任意多边形: 形状 4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a:off x="5138963" y="489126"/>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4" name="组合 33"/>
              <p:cNvGrpSpPr/>
              <p:nvPr/>
            </p:nvGrpSpPr>
            <p:grpSpPr>
              <a:xfrm>
                <a:off x="326687" y="399838"/>
                <a:ext cx="49306" cy="329693"/>
                <a:chOff x="5138963" y="489126"/>
                <a:chExt cx="49306" cy="329693"/>
              </a:xfrm>
            </p:grpSpPr>
            <p:sp>
              <p:nvSpPr>
                <p:cNvPr id="35" name="椭圆 3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椭圆 3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par>
                                <p:cTn id="14" presetID="23" presetClass="entr" presetSubtype="28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strVal val="4/3*#ppt_w"/>
                                          </p:val>
                                        </p:tav>
                                        <p:tav tm="100000">
                                          <p:val>
                                            <p:strVal val="#ppt_w"/>
                                          </p:val>
                                        </p:tav>
                                      </p:tavLst>
                                    </p:anim>
                                    <p:anim calcmode="lin" valueType="num">
                                      <p:cBhvr>
                                        <p:cTn id="17" dur="500" fill="hold"/>
                                        <p:tgtEl>
                                          <p:spTgt spid="1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12558" y="1573944"/>
            <a:ext cx="9982139" cy="1355371"/>
          </a:xfrm>
          <a:prstGeom prst="rect">
            <a:avLst/>
          </a:prstGeom>
        </p:spPr>
        <p:txBody>
          <a:bodyPr wrap="square">
            <a:spAutoFit/>
          </a:bodyPr>
          <a:lstStyle/>
          <a:p>
            <a:pPr hangingPunct="0">
              <a:lnSpc>
                <a:spcPct val="1140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输入流类提供了用于</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输入单个字符</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的成员函数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get()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，输入流对象可以调用这个函数实现从输入设备获取一个字符的操作。用输入流对象</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调用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get()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有两种格式：</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 name="组合 59"/>
          <p:cNvGrpSpPr/>
          <p:nvPr/>
        </p:nvGrpSpPr>
        <p:grpSpPr>
          <a:xfrm>
            <a:off x="549001" y="555626"/>
            <a:ext cx="3565799" cy="876848"/>
            <a:chOff x="326687" y="247818"/>
            <a:chExt cx="4861582" cy="725466"/>
          </a:xfrm>
        </p:grpSpPr>
        <p:sp>
          <p:nvSpPr>
            <p:cNvPr id="61" name="文本框 60"/>
            <p:cNvSpPr txBox="1"/>
            <p:nvPr/>
          </p:nvSpPr>
          <p:spPr bwMode="auto">
            <a:xfrm>
              <a:off x="1712222" y="412399"/>
              <a:ext cx="220120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get()</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326687" y="247818"/>
              <a:ext cx="4861582" cy="725466"/>
              <a:chOff x="326687" y="247818"/>
              <a:chExt cx="4861582" cy="725466"/>
            </a:xfrm>
          </p:grpSpPr>
          <p:grpSp>
            <p:nvGrpSpPr>
              <p:cNvPr id="63" name="组合 62"/>
              <p:cNvGrpSpPr/>
              <p:nvPr/>
            </p:nvGrpSpPr>
            <p:grpSpPr>
              <a:xfrm>
                <a:off x="349799" y="247818"/>
                <a:ext cx="4791980" cy="261575"/>
                <a:chOff x="349799" y="247818"/>
                <a:chExt cx="4791980" cy="261575"/>
              </a:xfrm>
            </p:grpSpPr>
            <p:cxnSp>
              <p:nvCxnSpPr>
                <p:cNvPr id="78" name="直接连接符 7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2" name="任意多边形: 形状 8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83" name="任意多边形: 形状 8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64" name="组合 63"/>
              <p:cNvGrpSpPr/>
              <p:nvPr/>
            </p:nvGrpSpPr>
            <p:grpSpPr>
              <a:xfrm>
                <a:off x="349799" y="711709"/>
                <a:ext cx="4815092" cy="261575"/>
                <a:chOff x="358852" y="925118"/>
                <a:chExt cx="4815092" cy="261575"/>
              </a:xfrm>
            </p:grpSpPr>
            <p:cxnSp>
              <p:nvCxnSpPr>
                <p:cNvPr id="71" name="直接连接符 7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7" name="任意多边形: 形状 7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65" name="组合 64"/>
              <p:cNvGrpSpPr/>
              <p:nvPr/>
            </p:nvGrpSpPr>
            <p:grpSpPr>
              <a:xfrm>
                <a:off x="5138963" y="489126"/>
                <a:ext cx="49306" cy="329693"/>
                <a:chOff x="5138963" y="489126"/>
                <a:chExt cx="49306" cy="329693"/>
              </a:xfrm>
            </p:grpSpPr>
            <p:sp>
              <p:nvSpPr>
                <p:cNvPr id="69" name="椭圆 6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0" name="椭圆 6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66" name="组合 65"/>
              <p:cNvGrpSpPr/>
              <p:nvPr/>
            </p:nvGrpSpPr>
            <p:grpSpPr>
              <a:xfrm>
                <a:off x="326687" y="399838"/>
                <a:ext cx="49306" cy="329693"/>
                <a:chOff x="5138963" y="489126"/>
                <a:chExt cx="49306" cy="329693"/>
              </a:xfrm>
            </p:grpSpPr>
            <p:sp>
              <p:nvSpPr>
                <p:cNvPr id="67" name="椭圆 6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8" name="椭圆 6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51" name="矩形 50"/>
          <p:cNvSpPr/>
          <p:nvPr/>
        </p:nvSpPr>
        <p:spPr>
          <a:xfrm>
            <a:off x="341816" y="4843830"/>
            <a:ext cx="11777856" cy="1785104"/>
          </a:xfrm>
          <a:prstGeom prst="rect">
            <a:avLst/>
          </a:prstGeom>
        </p:spPr>
        <p:txBody>
          <a:bodyPr wrap="square">
            <a:spAutoFit/>
          </a:bodyPr>
          <a:lstStyle/>
          <a:p>
            <a:pPr marL="342900" indent="-342900" hangingPunct="0">
              <a:buFont typeface="Wingdings" panose="05000000000000000000" pitchFamily="2" charset="2"/>
              <a:buChar char="u"/>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in</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为输入流对象，既可以是</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cin</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对象，也可以是自定义的文件流对象；</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ch</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为字符型变量。</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hangingPunct="0">
              <a:buFont typeface="Wingdings" panose="05000000000000000000" pitchFamily="2" charset="2"/>
              <a:buChar char="u"/>
            </a:pPr>
            <a:r>
              <a:rPr lang="zh-CN" altLang="zh-CN" sz="2200" dirty="0">
                <a:latin typeface="Times New Roman" panose="02020603050405020304" pitchFamily="18" charset="0"/>
                <a:cs typeface="Times New Roman" panose="02020603050405020304" pitchFamily="18" charset="0"/>
              </a:rPr>
              <a:t>第一种格式没有参数，函数调用时从输入设备提取</a:t>
            </a:r>
            <a:r>
              <a:rPr lang="en-US" altLang="zh-CN" sz="2200" dirty="0">
                <a:latin typeface="Times New Roman" panose="02020603050405020304" pitchFamily="18" charset="0"/>
                <a:cs typeface="Times New Roman" panose="02020603050405020304" pitchFamily="18" charset="0"/>
              </a:rPr>
              <a:t>1</a:t>
            </a:r>
            <a:r>
              <a:rPr lang="zh-CN" altLang="zh-CN" sz="2200" dirty="0">
                <a:latin typeface="Times New Roman" panose="02020603050405020304" pitchFamily="18" charset="0"/>
                <a:cs typeface="Times New Roman" panose="02020603050405020304" pitchFamily="18" charset="0"/>
              </a:rPr>
              <a:t>个字符，这个字符即为函数的返回值。</a:t>
            </a:r>
            <a:endParaRPr lang="en-US" altLang="zh-CN" sz="2200" dirty="0">
              <a:latin typeface="Times New Roman" panose="02020603050405020304" pitchFamily="18" charset="0"/>
              <a:cs typeface="Times New Roman" panose="02020603050405020304" pitchFamily="18" charset="0"/>
            </a:endParaRPr>
          </a:p>
          <a:p>
            <a:pPr marL="342900" indent="-342900" hangingPunct="0">
              <a:buFont typeface="Wingdings" panose="05000000000000000000" pitchFamily="2" charset="2"/>
              <a:buChar char="u"/>
            </a:pPr>
            <a:r>
              <a:rPr lang="zh-CN" altLang="zh-CN" sz="2200" dirty="0">
                <a:latin typeface="Times New Roman" panose="02020603050405020304" pitchFamily="18" charset="0"/>
                <a:cs typeface="Times New Roman" panose="02020603050405020304" pitchFamily="18" charset="0"/>
              </a:rPr>
              <a:t>第二种格式有一个字符型变量作为参数，函数调用时从输入设备提取</a:t>
            </a:r>
            <a:r>
              <a:rPr lang="en-US" altLang="zh-CN" sz="2200" dirty="0">
                <a:latin typeface="Times New Roman" panose="02020603050405020304" pitchFamily="18" charset="0"/>
                <a:cs typeface="Times New Roman" panose="02020603050405020304" pitchFamily="18" charset="0"/>
              </a:rPr>
              <a:t>1</a:t>
            </a:r>
            <a:r>
              <a:rPr lang="zh-CN" altLang="zh-CN" sz="2200" dirty="0">
                <a:latin typeface="Times New Roman" panose="02020603050405020304" pitchFamily="18" charset="0"/>
                <a:cs typeface="Times New Roman" panose="02020603050405020304" pitchFamily="18" charset="0"/>
              </a:rPr>
              <a:t>个字符</a:t>
            </a:r>
            <a:r>
              <a:rPr lang="zh-CN" altLang="en-US" sz="2200" dirty="0">
                <a:latin typeface="Times New Roman" panose="02020603050405020304" pitchFamily="18" charset="0"/>
                <a:cs typeface="Times New Roman" panose="02020603050405020304" pitchFamily="18" charset="0"/>
              </a:rPr>
              <a:t>并</a:t>
            </a:r>
            <a:r>
              <a:rPr lang="zh-CN" altLang="zh-CN" sz="2200" dirty="0">
                <a:latin typeface="Times New Roman" panose="02020603050405020304" pitchFamily="18" charset="0"/>
                <a:cs typeface="Times New Roman" panose="02020603050405020304" pitchFamily="18" charset="0"/>
              </a:rPr>
              <a:t>将</a:t>
            </a:r>
            <a:r>
              <a:rPr lang="zh-CN" altLang="en-US" sz="2200" dirty="0">
                <a:latin typeface="Times New Roman" panose="02020603050405020304" pitchFamily="18" charset="0"/>
                <a:cs typeface="Times New Roman" panose="02020603050405020304" pitchFamily="18" charset="0"/>
              </a:rPr>
              <a:t>其</a:t>
            </a:r>
            <a:r>
              <a:rPr lang="zh-CN" altLang="zh-CN" sz="2200" dirty="0">
                <a:latin typeface="Times New Roman" panose="02020603050405020304" pitchFamily="18" charset="0"/>
                <a:cs typeface="Times New Roman" panose="02020603050405020304" pitchFamily="18" charset="0"/>
              </a:rPr>
              <a:t>赋值给变量</a:t>
            </a:r>
            <a:r>
              <a:rPr lang="en-US" altLang="zh-CN" sz="2200" dirty="0" err="1">
                <a:latin typeface="Times New Roman" panose="02020603050405020304" pitchFamily="18" charset="0"/>
                <a:cs typeface="Times New Roman" panose="02020603050405020304" pitchFamily="18" charset="0"/>
              </a:rPr>
              <a:t>ch</a:t>
            </a:r>
            <a:r>
              <a:rPr lang="zh-CN" altLang="zh-CN" sz="2200" dirty="0">
                <a:latin typeface="Times New Roman" panose="02020603050405020304" pitchFamily="18" charset="0"/>
                <a:cs typeface="Times New Roman" panose="02020603050405020304" pitchFamily="18" charset="0"/>
              </a:rPr>
              <a:t>。若读取成功，函数返回值为真（非</a:t>
            </a:r>
            <a:r>
              <a:rPr lang="en-US" altLang="zh-CN" sz="2200" dirty="0">
                <a:latin typeface="Times New Roman" panose="02020603050405020304" pitchFamily="18" charset="0"/>
                <a:cs typeface="Times New Roman" panose="02020603050405020304" pitchFamily="18" charset="0"/>
              </a:rPr>
              <a:t>0</a:t>
            </a:r>
            <a:r>
              <a:rPr lang="zh-CN" altLang="zh-CN" sz="2200" dirty="0">
                <a:latin typeface="Times New Roman" panose="02020603050405020304" pitchFamily="18" charset="0"/>
                <a:cs typeface="Times New Roman" panose="02020603050405020304" pitchFamily="18" charset="0"/>
              </a:rPr>
              <a:t>）值，若读取失败（遇到文件结束符</a:t>
            </a:r>
            <a:r>
              <a:rPr lang="en-US" altLang="zh-CN" sz="2200" dirty="0">
                <a:latin typeface="Times New Roman" panose="02020603050405020304" pitchFamily="18" charset="0"/>
                <a:cs typeface="Times New Roman" panose="02020603050405020304" pitchFamily="18" charset="0"/>
              </a:rPr>
              <a:t>EOF</a:t>
            </a:r>
            <a:r>
              <a:rPr lang="zh-CN" altLang="zh-CN" sz="2200" dirty="0">
                <a:latin typeface="Times New Roman" panose="02020603050405020304" pitchFamily="18" charset="0"/>
                <a:cs typeface="Times New Roman" panose="02020603050405020304" pitchFamily="18" charset="0"/>
              </a:rPr>
              <a:t>），函数返回值为假（</a:t>
            </a:r>
            <a:r>
              <a:rPr lang="en-US" altLang="zh-CN" sz="2200" dirty="0">
                <a:latin typeface="Times New Roman" panose="02020603050405020304" pitchFamily="18" charset="0"/>
                <a:cs typeface="Times New Roman" panose="02020603050405020304" pitchFamily="18" charset="0"/>
              </a:rPr>
              <a:t>0</a:t>
            </a:r>
            <a:r>
              <a:rPr lang="zh-CN" altLang="zh-CN" sz="2200" dirty="0">
                <a:latin typeface="Times New Roman" panose="02020603050405020304" pitchFamily="18" charset="0"/>
                <a:cs typeface="Times New Roman" panose="02020603050405020304" pitchFamily="18" charset="0"/>
              </a:rPr>
              <a:t>）值。</a:t>
            </a: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8" name="组合 37"/>
          <p:cNvGrpSpPr/>
          <p:nvPr/>
        </p:nvGrpSpPr>
        <p:grpSpPr>
          <a:xfrm>
            <a:off x="3057384" y="2843171"/>
            <a:ext cx="1745653" cy="1733461"/>
            <a:chOff x="6337794" y="4010024"/>
            <a:chExt cx="1745653" cy="1733461"/>
          </a:xfrm>
        </p:grpSpPr>
        <p:grpSp>
          <p:nvGrpSpPr>
            <p:cNvPr id="39" name="组合 38"/>
            <p:cNvGrpSpPr/>
            <p:nvPr/>
          </p:nvGrpSpPr>
          <p:grpSpPr>
            <a:xfrm>
              <a:off x="6337794" y="4010024"/>
              <a:ext cx="1745653" cy="1733461"/>
              <a:chOff x="5353747" y="2778516"/>
              <a:chExt cx="1456483" cy="1446310"/>
            </a:xfrm>
            <a:solidFill>
              <a:srgbClr val="0070C0"/>
            </a:solidFill>
          </p:grpSpPr>
          <p:sp>
            <p:nvSpPr>
              <p:cNvPr id="41" name="任意多边形: 形状 40"/>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42" name="任意多边形: 形状 41"/>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43" name="圆: 空心 42"/>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40" name="矩形 39"/>
            <p:cNvSpPr/>
            <p:nvPr/>
          </p:nvSpPr>
          <p:spPr>
            <a:xfrm>
              <a:off x="6607703" y="4600002"/>
              <a:ext cx="1231427" cy="523220"/>
            </a:xfrm>
            <a:prstGeom prst="rect">
              <a:avLst/>
            </a:prstGeom>
          </p:spPr>
          <p:txBody>
            <a:bodyPr wrap="none">
              <a:spAutoFit/>
            </a:bodyPr>
            <a:lstStyle/>
            <a:p>
              <a:pPr algn="ctr"/>
              <a:r>
                <a:rPr lang="en-US" altLang="zh-CN" sz="2800" dirty="0" err="1">
                  <a:solidFill>
                    <a:srgbClr val="0070C0"/>
                  </a:solidFill>
                  <a:latin typeface="Times New Roman" panose="02020603050405020304" pitchFamily="18" charset="0"/>
                  <a:cs typeface="Times New Roman" panose="02020603050405020304" pitchFamily="18" charset="0"/>
                </a:rPr>
                <a:t>in.get</a:t>
              </a:r>
              <a:r>
                <a:rPr lang="en-US" altLang="zh-CN" sz="2800" dirty="0">
                  <a:solidFill>
                    <a:srgbClr val="0070C0"/>
                  </a:solidFill>
                  <a:latin typeface="Times New Roman" panose="02020603050405020304" pitchFamily="18" charset="0"/>
                  <a:cs typeface="Times New Roman" panose="02020603050405020304" pitchFamily="18" charset="0"/>
                </a:rPr>
                <a:t>()</a:t>
              </a:r>
              <a:endParaRPr lang="zh-CN" altLang="en-US" sz="2800" dirty="0">
                <a:solidFill>
                  <a:srgbClr val="0070C0"/>
                </a:solidFill>
              </a:endParaRPr>
            </a:p>
          </p:txBody>
        </p:sp>
      </p:grpSp>
      <p:grpSp>
        <p:nvGrpSpPr>
          <p:cNvPr id="44" name="组合 43"/>
          <p:cNvGrpSpPr/>
          <p:nvPr/>
        </p:nvGrpSpPr>
        <p:grpSpPr>
          <a:xfrm>
            <a:off x="7273585" y="2843171"/>
            <a:ext cx="1745653" cy="1733461"/>
            <a:chOff x="6337794" y="4010024"/>
            <a:chExt cx="1745653" cy="1733461"/>
          </a:xfrm>
        </p:grpSpPr>
        <p:grpSp>
          <p:nvGrpSpPr>
            <p:cNvPr id="45" name="组合 44"/>
            <p:cNvGrpSpPr/>
            <p:nvPr/>
          </p:nvGrpSpPr>
          <p:grpSpPr>
            <a:xfrm>
              <a:off x="6337794" y="4010024"/>
              <a:ext cx="1745653" cy="1733461"/>
              <a:chOff x="5353747" y="2778516"/>
              <a:chExt cx="1456483" cy="1446310"/>
            </a:xfrm>
            <a:solidFill>
              <a:srgbClr val="0070C0"/>
            </a:solidFill>
          </p:grpSpPr>
          <p:sp>
            <p:nvSpPr>
              <p:cNvPr id="47" name="任意多边形: 形状 46"/>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48" name="任意多边形: 形状 47"/>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49" name="圆: 空心 48"/>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46" name="矩形 45"/>
            <p:cNvSpPr/>
            <p:nvPr/>
          </p:nvSpPr>
          <p:spPr>
            <a:xfrm>
              <a:off x="6447732" y="4600002"/>
              <a:ext cx="1569660" cy="523220"/>
            </a:xfrm>
            <a:prstGeom prst="rect">
              <a:avLst/>
            </a:prstGeom>
          </p:spPr>
          <p:txBody>
            <a:bodyPr wrap="none">
              <a:spAutoFit/>
            </a:bodyPr>
            <a:lstStyle/>
            <a:p>
              <a:pPr algn="ctr"/>
              <a:r>
                <a:rPr lang="en-US" altLang="zh-CN" sz="2800" dirty="0" err="1">
                  <a:solidFill>
                    <a:srgbClr val="0070C0"/>
                  </a:solidFill>
                  <a:latin typeface="Times New Roman" panose="02020603050405020304" pitchFamily="18" charset="0"/>
                  <a:cs typeface="Times New Roman" panose="02020603050405020304" pitchFamily="18" charset="0"/>
                </a:rPr>
                <a:t>in.get</a:t>
              </a:r>
              <a:r>
                <a:rPr lang="en-US" altLang="zh-CN" sz="2800" dirty="0">
                  <a:solidFill>
                    <a:srgbClr val="0070C0"/>
                  </a:solidFill>
                  <a:latin typeface="Times New Roman" panose="02020603050405020304" pitchFamily="18" charset="0"/>
                  <a:cs typeface="Times New Roman" panose="02020603050405020304" pitchFamily="18" charset="0"/>
                </a:rPr>
                <a:t>(</a:t>
              </a:r>
              <a:r>
                <a:rPr lang="en-US" altLang="zh-CN" sz="2800" dirty="0" err="1">
                  <a:solidFill>
                    <a:srgbClr val="0070C0"/>
                  </a:solidFill>
                  <a:latin typeface="Times New Roman" panose="02020603050405020304" pitchFamily="18" charset="0"/>
                  <a:cs typeface="Times New Roman" panose="02020603050405020304" pitchFamily="18" charset="0"/>
                </a:rPr>
                <a:t>ch</a:t>
              </a:r>
              <a:r>
                <a:rPr lang="en-US" altLang="zh-CN" sz="2800" dirty="0">
                  <a:solidFill>
                    <a:srgbClr val="0070C0"/>
                  </a:solidFill>
                  <a:latin typeface="Times New Roman" panose="02020603050405020304" pitchFamily="18" charset="0"/>
                  <a:cs typeface="Times New Roman" panose="02020603050405020304" pitchFamily="18" charset="0"/>
                </a:rPr>
                <a:t>)</a:t>
              </a:r>
              <a:endParaRPr lang="en-US" altLang="zh-CN" sz="2800" dirty="0">
                <a:solidFill>
                  <a:srgbClr val="0070C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5574774" y="3433149"/>
            <a:ext cx="1063770" cy="548640"/>
            <a:chOff x="5565630" y="3703128"/>
            <a:chExt cx="1063770" cy="548640"/>
          </a:xfrm>
        </p:grpSpPr>
        <p:sp>
          <p:nvSpPr>
            <p:cNvPr id="5" name="箭头: 五边形 4"/>
            <p:cNvSpPr/>
            <p:nvPr/>
          </p:nvSpPr>
          <p:spPr>
            <a:xfrm>
              <a:off x="6108192" y="3787672"/>
              <a:ext cx="521208" cy="429532"/>
            </a:xfrm>
            <a:prstGeom prst="homePlate">
              <a:avLst>
                <a:gd name="adj" fmla="val 3935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五边形 51"/>
            <p:cNvSpPr/>
            <p:nvPr/>
          </p:nvSpPr>
          <p:spPr>
            <a:xfrm rot="10800000">
              <a:off x="5565630" y="3796816"/>
              <a:ext cx="521208" cy="429532"/>
            </a:xfrm>
            <a:prstGeom prst="homePlate">
              <a:avLst>
                <a:gd name="adj" fmla="val 3935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nvSpPr>
          <p:spPr>
            <a:xfrm rot="2850207">
              <a:off x="5815584" y="3703128"/>
              <a:ext cx="548640" cy="548640"/>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879107" y="3745523"/>
              <a:ext cx="441146" cy="403957"/>
            </a:xfrm>
            <a:prstGeom prst="rect">
              <a:avLst/>
            </a:prstGeom>
          </p:spPr>
          <p:txBody>
            <a:bodyPr wrap="none">
              <a:spAutoFit/>
            </a:bodyPr>
            <a:lstStyle/>
            <a:p>
              <a:pPr hangingPunct="0">
                <a:lnSpc>
                  <a:spcPct val="110000"/>
                </a:lnSpc>
              </a:pPr>
              <a:r>
                <a:rPr lang="zh-CN" altLang="zh-CN" sz="2000" b="1" dirty="0">
                  <a:solidFill>
                    <a:schemeClr val="bg1"/>
                  </a:solidFill>
                  <a:latin typeface="宋体" panose="02010600030101010101" pitchFamily="2" charset="-122"/>
                </a:rPr>
                <a:t>或</a:t>
              </a:r>
              <a:endParaRPr lang="zh-CN" altLang="zh-CN" sz="2000" b="1" dirty="0">
                <a:solidFill>
                  <a:schemeClr val="bg1"/>
                </a:solidFill>
                <a:latin typeface="宋体" panose="02010600030101010101" pitchFamily="2"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outVertical)">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1">
                                            <p:txEl>
                                              <p:pRg st="0" end="0"/>
                                            </p:txEl>
                                          </p:spTgt>
                                        </p:tgtEl>
                                        <p:attrNameLst>
                                          <p:attrName>style.visibility</p:attrName>
                                        </p:attrNameLst>
                                      </p:cBhvr>
                                      <p:to>
                                        <p:strVal val="visible"/>
                                      </p:to>
                                    </p:set>
                                    <p:anim calcmode="lin" valueType="num">
                                      <p:cBhvr additive="base">
                                        <p:cTn id="3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1">
                                            <p:txEl>
                                              <p:pRg st="1" end="1"/>
                                            </p:txEl>
                                          </p:spTgt>
                                        </p:tgtEl>
                                        <p:attrNameLst>
                                          <p:attrName>style.visibility</p:attrName>
                                        </p:attrNameLst>
                                      </p:cBhvr>
                                      <p:to>
                                        <p:strVal val="visible"/>
                                      </p:to>
                                    </p:set>
                                    <p:anim calcmode="lin" valueType="num">
                                      <p:cBhvr additive="base">
                                        <p:cTn id="38" dur="500" fill="hold"/>
                                        <p:tgtEl>
                                          <p:spTgt spid="5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1">
                                            <p:txEl>
                                              <p:pRg st="2" end="2"/>
                                            </p:txEl>
                                          </p:spTgt>
                                        </p:tgtEl>
                                        <p:attrNameLst>
                                          <p:attrName>style.visibility</p:attrName>
                                        </p:attrNameLst>
                                      </p:cBhvr>
                                      <p:to>
                                        <p:strVal val="visible"/>
                                      </p:to>
                                    </p:set>
                                    <p:anim calcmode="lin" valueType="num">
                                      <p:cBhvr additive="base">
                                        <p:cTn id="44"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4206240" y="1200550"/>
            <a:ext cx="7524206" cy="4967514"/>
          </a:xfrm>
          <a:prstGeom prst="rect">
            <a:avLst/>
          </a:prstGeom>
        </p:spPr>
        <p:txBody>
          <a:bodyPr wrap="square">
            <a:spAutoFit/>
          </a:bodyPr>
          <a:lstStyle/>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#include&lt;iostream&gt;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using namespace std;</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int main()</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int n=0;</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char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请输入多个字符（按回车结束）：</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若遇到回车符，则循环结束</a:t>
            </a: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while((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cin.get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)!='\n')	</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n++;</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输入字符个数为：</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"&lt;&lt;n;</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return 0;</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8" name="组合 17"/>
          <p:cNvGrpSpPr/>
          <p:nvPr/>
        </p:nvGrpSpPr>
        <p:grpSpPr>
          <a:xfrm>
            <a:off x="1312827" y="2478826"/>
            <a:ext cx="2483531" cy="2483534"/>
            <a:chOff x="1384152" y="2393101"/>
            <a:chExt cx="2483531" cy="2483534"/>
          </a:xfrm>
        </p:grpSpPr>
        <p:sp>
          <p:nvSpPr>
            <p:cNvPr id="19" name="椭圆 18"/>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604267" y="3129549"/>
              <a:ext cx="2043302" cy="1200329"/>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使用无参</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函数进行标准输入。</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1270079" y="2436078"/>
            <a:ext cx="779195" cy="779196"/>
            <a:chOff x="777424" y="1659420"/>
            <a:chExt cx="779195" cy="779196"/>
          </a:xfrm>
        </p:grpSpPr>
        <p:grpSp>
          <p:nvGrpSpPr>
            <p:cNvPr id="22" name="组合 21"/>
            <p:cNvGrpSpPr/>
            <p:nvPr/>
          </p:nvGrpSpPr>
          <p:grpSpPr>
            <a:xfrm>
              <a:off x="777424" y="1659420"/>
              <a:ext cx="779195" cy="779196"/>
              <a:chOff x="2124362" y="2491950"/>
              <a:chExt cx="779195" cy="779196"/>
            </a:xfrm>
          </p:grpSpPr>
          <p:sp>
            <p:nvSpPr>
              <p:cNvPr id="24" name="椭圆 2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167109" y="2534697"/>
                <a:ext cx="693703" cy="693701"/>
                <a:chOff x="1187907" y="1083137"/>
                <a:chExt cx="850422" cy="850420"/>
              </a:xfrm>
            </p:grpSpPr>
            <p:sp>
              <p:nvSpPr>
                <p:cNvPr id="30" name="弧形 29"/>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弧形 30"/>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26" name="组合 25"/>
              <p:cNvGrpSpPr/>
              <p:nvPr/>
            </p:nvGrpSpPr>
            <p:grpSpPr>
              <a:xfrm>
                <a:off x="2167109" y="2534697"/>
                <a:ext cx="693703" cy="693701"/>
                <a:chOff x="1187907" y="1083137"/>
                <a:chExt cx="850422" cy="850420"/>
              </a:xfrm>
            </p:grpSpPr>
            <p:sp>
              <p:nvSpPr>
                <p:cNvPr id="27" name="弧形 2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弧形 27"/>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23" name="矩形 2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2</a:t>
              </a:r>
              <a:endParaRPr lang="zh-CN" altLang="en-US" sz="2400" dirty="0">
                <a:solidFill>
                  <a:srgbClr val="0070C0"/>
                </a:solidFill>
              </a:endParaRPr>
            </a:p>
          </p:txBody>
        </p:sp>
      </p:grpSp>
      <p:grpSp>
        <p:nvGrpSpPr>
          <p:cNvPr id="16" name="组合 15"/>
          <p:cNvGrpSpPr/>
          <p:nvPr/>
        </p:nvGrpSpPr>
        <p:grpSpPr>
          <a:xfrm>
            <a:off x="549001" y="555626"/>
            <a:ext cx="3565799" cy="876848"/>
            <a:chOff x="326687" y="247818"/>
            <a:chExt cx="4861582" cy="725466"/>
          </a:xfrm>
        </p:grpSpPr>
        <p:sp>
          <p:nvSpPr>
            <p:cNvPr id="17" name="文本框 16"/>
            <p:cNvSpPr txBox="1"/>
            <p:nvPr/>
          </p:nvSpPr>
          <p:spPr bwMode="auto">
            <a:xfrm>
              <a:off x="1712222" y="412399"/>
              <a:ext cx="220120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get()</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29" name="组合 28"/>
            <p:cNvGrpSpPr/>
            <p:nvPr/>
          </p:nvGrpSpPr>
          <p:grpSpPr>
            <a:xfrm>
              <a:off x="326687" y="247818"/>
              <a:ext cx="4861582" cy="725466"/>
              <a:chOff x="326687" y="247818"/>
              <a:chExt cx="4861582" cy="725466"/>
            </a:xfrm>
          </p:grpSpPr>
          <p:grpSp>
            <p:nvGrpSpPr>
              <p:cNvPr id="32" name="组合 31"/>
              <p:cNvGrpSpPr/>
              <p:nvPr/>
            </p:nvGrpSpPr>
            <p:grpSpPr>
              <a:xfrm>
                <a:off x="349799" y="247818"/>
                <a:ext cx="4791980" cy="261575"/>
                <a:chOff x="349799" y="247818"/>
                <a:chExt cx="4791980" cy="261575"/>
              </a:xfrm>
            </p:grpSpPr>
            <p:cxnSp>
              <p:nvCxnSpPr>
                <p:cNvPr id="47" name="直接连接符 4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1" name="任意多边形: 形状 5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52" name="任意多边形: 形状 5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a:off x="349799" y="711709"/>
                <a:ext cx="4815092" cy="261575"/>
                <a:chOff x="358852" y="925118"/>
                <a:chExt cx="4815092" cy="261575"/>
              </a:xfrm>
            </p:grpSpPr>
            <p:cxnSp>
              <p:nvCxnSpPr>
                <p:cNvPr id="40" name="直接连接符 3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5" name="任意多边形: 形状 4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46" name="任意多边形: 形状 4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a:off x="326687" y="399838"/>
                <a:ext cx="49306" cy="329693"/>
                <a:chOff x="5138963" y="489126"/>
                <a:chExt cx="49306" cy="329693"/>
              </a:xfrm>
            </p:grpSpPr>
            <p:sp>
              <p:nvSpPr>
                <p:cNvPr id="36" name="椭圆 3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椭圆 3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par>
                                <p:cTn id="14" presetID="23" presetClass="entr" presetSubtype="288"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strVal val="4/3*#ppt_w"/>
                                          </p:val>
                                        </p:tav>
                                        <p:tav tm="100000">
                                          <p:val>
                                            <p:strVal val="#ppt_w"/>
                                          </p:val>
                                        </p:tav>
                                      </p:tavLst>
                                    </p:anim>
                                    <p:anim calcmode="lin" valueType="num">
                                      <p:cBhvr>
                                        <p:cTn id="17" dur="500" fill="hold"/>
                                        <p:tgtEl>
                                          <p:spTgt spid="21"/>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184981" y="2322892"/>
            <a:ext cx="7844960" cy="2855192"/>
            <a:chOff x="1978613" y="2393893"/>
            <a:chExt cx="7844960" cy="2855192"/>
          </a:xfrm>
        </p:grpSpPr>
        <p:sp>
          <p:nvSpPr>
            <p:cNvPr id="2" name="矩形 1"/>
            <p:cNvSpPr/>
            <p:nvPr/>
          </p:nvSpPr>
          <p:spPr>
            <a:xfrm>
              <a:off x="2390511" y="2651880"/>
              <a:ext cx="7085182" cy="2308324"/>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计算机所做的任何数据处理工作都是在内存中进行。一般来说，待处理的数据是从输入设备获取，而处理结果则会输出到输出设备上。为了方便数据的输入</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输出，</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定义了相应的输入</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输出流类和一些代表标准输入</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输出设备的对象。</a:t>
              </a:r>
              <a:endParaRPr lang="zh-CN" altLang="en-US" sz="2400" dirty="0">
                <a:latin typeface="Times New Roman" panose="02020603050405020304" pitchFamily="18" charset="0"/>
                <a:cs typeface="Times New Roman" panose="02020603050405020304" pitchFamily="18" charset="0"/>
              </a:endParaRPr>
            </a:p>
          </p:txBody>
        </p:sp>
        <p:sp>
          <p:nvSpPr>
            <p:cNvPr id="76" name="任意多边形: 形状 75"/>
            <p:cNvSpPr/>
            <p:nvPr/>
          </p:nvSpPr>
          <p:spPr>
            <a:xfrm>
              <a:off x="2021352" y="3898979"/>
              <a:ext cx="7761374" cy="1268044"/>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3234535" y="5166076"/>
              <a:ext cx="538490" cy="8300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866555" y="4008665"/>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954865" y="5050691"/>
              <a:ext cx="291129" cy="4084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椭圆 79"/>
            <p:cNvSpPr/>
            <p:nvPr/>
          </p:nvSpPr>
          <p:spPr>
            <a:xfrm>
              <a:off x="9747658" y="4484491"/>
              <a:ext cx="67063" cy="6706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9694592" y="4270184"/>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9694592" y="4158666"/>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9694592" y="4047149"/>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9694592" y="3935632"/>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flipH="1" flipV="1">
              <a:off x="2045676" y="2476901"/>
              <a:ext cx="7746848" cy="1268043"/>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H="1">
              <a:off x="7745108" y="2393893"/>
              <a:ext cx="538490" cy="8300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H="1">
              <a:off x="9670660" y="2984812"/>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H="1">
              <a:off x="9566661" y="2544926"/>
              <a:ext cx="291129" cy="4084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flipH="1" flipV="1">
              <a:off x="1987464" y="2653101"/>
              <a:ext cx="67063" cy="6706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flipH="1" flipV="1">
              <a:off x="1978613" y="2803174"/>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flipH="1" flipV="1">
              <a:off x="1978613" y="2914692"/>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flipH="1" flipV="1">
              <a:off x="1978613" y="3026208"/>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flipH="1" flipV="1">
              <a:off x="1978613" y="3137725"/>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549001" y="555626"/>
            <a:ext cx="5578435" cy="876848"/>
            <a:chOff x="326687" y="247818"/>
            <a:chExt cx="4861582" cy="725466"/>
          </a:xfrm>
        </p:grpSpPr>
        <p:sp>
          <p:nvSpPr>
            <p:cNvPr id="24" name="文本框 23"/>
            <p:cNvSpPr txBox="1"/>
            <p:nvPr/>
          </p:nvSpPr>
          <p:spPr bwMode="auto">
            <a:xfrm>
              <a:off x="679585" y="404982"/>
              <a:ext cx="43347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err="1">
                  <a:solidFill>
                    <a:srgbClr val="0070C0"/>
                  </a:solidFill>
                  <a:latin typeface="Times New Roman" panose="02020603050405020304" pitchFamily="18" charset="0"/>
                  <a:cs typeface="Times New Roman" panose="02020603050405020304" pitchFamily="18" charset="0"/>
                </a:rPr>
                <a:t>cout</a:t>
              </a:r>
              <a:r>
                <a:rPr lang="zh-CN" altLang="en-US" sz="2400" kern="0" dirty="0">
                  <a:solidFill>
                    <a:srgbClr val="0070C0"/>
                  </a:solidFill>
                  <a:latin typeface="Times New Roman" panose="02020603050405020304" pitchFamily="18" charset="0"/>
                  <a:cs typeface="Times New Roman" panose="02020603050405020304" pitchFamily="18" charset="0"/>
                </a:rPr>
                <a:t>和</a:t>
              </a:r>
              <a:r>
                <a:rPr lang="en-US" altLang="zh-CN" sz="2400" kern="0" dirty="0" err="1">
                  <a:solidFill>
                    <a:srgbClr val="0070C0"/>
                  </a:solidFill>
                  <a:latin typeface="Times New Roman" panose="02020603050405020304" pitchFamily="18" charset="0"/>
                  <a:cs typeface="Times New Roman" panose="02020603050405020304" pitchFamily="18" charset="0"/>
                </a:rPr>
                <a:t>cin</a:t>
              </a:r>
              <a:r>
                <a:rPr lang="zh-CN" altLang="en-US" sz="2400" kern="0" dirty="0">
                  <a:solidFill>
                    <a:srgbClr val="0070C0"/>
                  </a:solidFill>
                  <a:latin typeface="Times New Roman" panose="02020603050405020304" pitchFamily="18" charset="0"/>
                  <a:cs typeface="Times New Roman" panose="02020603050405020304" pitchFamily="18" charset="0"/>
                </a:rPr>
                <a:t>对象及插入和提取运算符</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25" name="组合 24"/>
            <p:cNvGrpSpPr/>
            <p:nvPr/>
          </p:nvGrpSpPr>
          <p:grpSpPr>
            <a:xfrm>
              <a:off x="326687" y="247818"/>
              <a:ext cx="4861582" cy="725466"/>
              <a:chOff x="326687" y="247818"/>
              <a:chExt cx="4861582" cy="725466"/>
            </a:xfrm>
          </p:grpSpPr>
          <p:grpSp>
            <p:nvGrpSpPr>
              <p:cNvPr id="26" name="组合 25"/>
              <p:cNvGrpSpPr/>
              <p:nvPr/>
            </p:nvGrpSpPr>
            <p:grpSpPr>
              <a:xfrm>
                <a:off x="349799" y="247818"/>
                <a:ext cx="4791980" cy="261575"/>
                <a:chOff x="349799" y="247818"/>
                <a:chExt cx="4791980" cy="261575"/>
              </a:xfrm>
            </p:grpSpPr>
            <p:cxnSp>
              <p:nvCxnSpPr>
                <p:cNvPr id="41" name="直接连接符 4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5" name="任意多边形: 形状 4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46" name="任意多边形: 形状 4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27" name="组合 26"/>
              <p:cNvGrpSpPr/>
              <p:nvPr/>
            </p:nvGrpSpPr>
            <p:grpSpPr>
              <a:xfrm>
                <a:off x="349799" y="711709"/>
                <a:ext cx="4815092" cy="261575"/>
                <a:chOff x="358852" y="925118"/>
                <a:chExt cx="4815092" cy="261575"/>
              </a:xfrm>
            </p:grpSpPr>
            <p:cxnSp>
              <p:nvCxnSpPr>
                <p:cNvPr id="34" name="直接连接符 3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9" name="任意多边形: 形状 3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40" name="任意多边形: 形状 3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28" name="组合 27"/>
              <p:cNvGrpSpPr/>
              <p:nvPr/>
            </p:nvGrpSpPr>
            <p:grpSpPr>
              <a:xfrm>
                <a:off x="5138963" y="489126"/>
                <a:ext cx="49306" cy="329693"/>
                <a:chOff x="5138963" y="489126"/>
                <a:chExt cx="49306" cy="329693"/>
              </a:xfrm>
            </p:grpSpPr>
            <p:sp>
              <p:nvSpPr>
                <p:cNvPr id="32" name="椭圆 3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326687" y="399838"/>
                <a:ext cx="49306" cy="329693"/>
                <a:chOff x="5138963" y="489126"/>
                <a:chExt cx="49306" cy="329693"/>
              </a:xfrm>
            </p:grpSpPr>
            <p:sp>
              <p:nvSpPr>
                <p:cNvPr id="30" name="椭圆 2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4096719" y="1354107"/>
            <a:ext cx="7511808" cy="5272213"/>
          </a:xfrm>
          <a:prstGeom prst="rect">
            <a:avLst/>
          </a:prstGeom>
        </p:spPr>
        <p:txBody>
          <a:bodyPr wrap="square">
            <a:spAutoFit/>
          </a:bodyPr>
          <a:lstStyle/>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#include&lt;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iostream</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&gt;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using namespace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std</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int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main()</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int n=0;</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char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请输入多个字符（按回车结束）：</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while (1)</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cin.get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if (</a:t>
            </a:r>
            <a:r>
              <a:rPr lang="en-US" altLang="zh-CN" sz="22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 '\n') break;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若遇回车符循环结束	</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ch</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n++;</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输入字符个数为：</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"&lt;&lt;n&lt;&lt;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return 0;</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2" name="组合 31"/>
          <p:cNvGrpSpPr/>
          <p:nvPr/>
        </p:nvGrpSpPr>
        <p:grpSpPr>
          <a:xfrm>
            <a:off x="1312827" y="2478826"/>
            <a:ext cx="2483531" cy="2483534"/>
            <a:chOff x="1384152" y="2393101"/>
            <a:chExt cx="2483531" cy="2483534"/>
          </a:xfrm>
        </p:grpSpPr>
        <p:sp>
          <p:nvSpPr>
            <p:cNvPr id="33" name="椭圆 32"/>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604267" y="3129549"/>
              <a:ext cx="2043302" cy="1200329"/>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使用带参</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函数进行标准输入。</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a:off x="1270079" y="2436078"/>
            <a:ext cx="779195" cy="779196"/>
            <a:chOff x="777424" y="1659420"/>
            <a:chExt cx="779195" cy="779196"/>
          </a:xfrm>
        </p:grpSpPr>
        <p:grpSp>
          <p:nvGrpSpPr>
            <p:cNvPr id="36" name="组合 35"/>
            <p:cNvGrpSpPr/>
            <p:nvPr/>
          </p:nvGrpSpPr>
          <p:grpSpPr>
            <a:xfrm>
              <a:off x="777424" y="1659420"/>
              <a:ext cx="779195" cy="779196"/>
              <a:chOff x="2124362" y="2491950"/>
              <a:chExt cx="779195" cy="779196"/>
            </a:xfrm>
          </p:grpSpPr>
          <p:sp>
            <p:nvSpPr>
              <p:cNvPr id="38" name="椭圆 3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167109" y="2534697"/>
                <a:ext cx="693703" cy="693701"/>
                <a:chOff x="1187907" y="1083137"/>
                <a:chExt cx="850422" cy="850420"/>
              </a:xfrm>
            </p:grpSpPr>
            <p:sp>
              <p:nvSpPr>
                <p:cNvPr id="49" name="弧形 48"/>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弧形 49"/>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40" name="组合 39"/>
              <p:cNvGrpSpPr/>
              <p:nvPr/>
            </p:nvGrpSpPr>
            <p:grpSpPr>
              <a:xfrm>
                <a:off x="2167109" y="2534697"/>
                <a:ext cx="693703" cy="693701"/>
                <a:chOff x="1187907" y="1083137"/>
                <a:chExt cx="850422" cy="850420"/>
              </a:xfrm>
            </p:grpSpPr>
            <p:sp>
              <p:nvSpPr>
                <p:cNvPr id="41" name="弧形 4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弧形 47"/>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7" name="矩形 36"/>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3</a:t>
              </a:r>
              <a:endParaRPr lang="zh-CN" altLang="en-US" sz="2400" dirty="0">
                <a:solidFill>
                  <a:srgbClr val="0070C0"/>
                </a:solidFill>
              </a:endParaRPr>
            </a:p>
          </p:txBody>
        </p:sp>
      </p:grpSp>
      <p:grpSp>
        <p:nvGrpSpPr>
          <p:cNvPr id="16" name="组合 15"/>
          <p:cNvGrpSpPr/>
          <p:nvPr/>
        </p:nvGrpSpPr>
        <p:grpSpPr>
          <a:xfrm>
            <a:off x="549001" y="555626"/>
            <a:ext cx="3565799" cy="876848"/>
            <a:chOff x="326687" y="247818"/>
            <a:chExt cx="4861582" cy="725466"/>
          </a:xfrm>
        </p:grpSpPr>
        <p:sp>
          <p:nvSpPr>
            <p:cNvPr id="17" name="文本框 16"/>
            <p:cNvSpPr txBox="1"/>
            <p:nvPr/>
          </p:nvSpPr>
          <p:spPr bwMode="auto">
            <a:xfrm>
              <a:off x="1712222" y="412399"/>
              <a:ext cx="220120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get()</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8" name="组合 17"/>
            <p:cNvGrpSpPr/>
            <p:nvPr/>
          </p:nvGrpSpPr>
          <p:grpSpPr>
            <a:xfrm>
              <a:off x="326687" y="247818"/>
              <a:ext cx="4861582" cy="725466"/>
              <a:chOff x="326687" y="247818"/>
              <a:chExt cx="4861582" cy="725466"/>
            </a:xfrm>
          </p:grpSpPr>
          <p:grpSp>
            <p:nvGrpSpPr>
              <p:cNvPr id="19" name="组合 18"/>
              <p:cNvGrpSpPr/>
              <p:nvPr/>
            </p:nvGrpSpPr>
            <p:grpSpPr>
              <a:xfrm>
                <a:off x="349799" y="247818"/>
                <a:ext cx="4791980" cy="261575"/>
                <a:chOff x="349799" y="247818"/>
                <a:chExt cx="4791980" cy="261575"/>
              </a:xfrm>
            </p:grpSpPr>
            <p:cxnSp>
              <p:nvCxnSpPr>
                <p:cNvPr id="44" name="直接连接符 4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1" name="任意多边形: 形状 5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52" name="任意多边形: 形状 5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349799" y="711709"/>
                <a:ext cx="4815092" cy="261575"/>
                <a:chOff x="358852" y="925118"/>
                <a:chExt cx="4815092" cy="261575"/>
              </a:xfrm>
            </p:grpSpPr>
            <p:cxnSp>
              <p:nvCxnSpPr>
                <p:cNvPr id="27" name="直接连接符 2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2" name="任意多边形: 形状 4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43" name="任意多边形: 形状 4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5138963" y="489126"/>
                <a:ext cx="49306" cy="329693"/>
                <a:chOff x="5138963" y="489126"/>
                <a:chExt cx="49306" cy="329693"/>
              </a:xfrm>
            </p:grpSpPr>
            <p:sp>
              <p:nvSpPr>
                <p:cNvPr id="25" name="椭圆 2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6" name="椭圆 2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22" name="组合 21"/>
              <p:cNvGrpSpPr/>
              <p:nvPr/>
            </p:nvGrpSpPr>
            <p:grpSpPr>
              <a:xfrm>
                <a:off x="326687" y="399838"/>
                <a:ext cx="49306" cy="329693"/>
                <a:chOff x="5138963" y="489126"/>
                <a:chExt cx="49306" cy="329693"/>
              </a:xfrm>
            </p:grpSpPr>
            <p:sp>
              <p:nvSpPr>
                <p:cNvPr id="23" name="椭圆 2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4" name="椭圆 2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par>
                                <p:cTn id="14" presetID="23" presetClass="entr" presetSubtype="288"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ppt_w</p:attrName>
                                        </p:attrNameLst>
                                      </p:cBhvr>
                                      <p:tavLst>
                                        <p:tav tm="0">
                                          <p:val>
                                            <p:strVal val="4/3*#ppt_w"/>
                                          </p:val>
                                        </p:tav>
                                        <p:tav tm="100000">
                                          <p:val>
                                            <p:strVal val="#ppt_w"/>
                                          </p:val>
                                        </p:tav>
                                      </p:tavLst>
                                    </p:anim>
                                    <p:anim calcmode="lin" valueType="num">
                                      <p:cBhvr>
                                        <p:cTn id="17" dur="500" fill="hold"/>
                                        <p:tgtEl>
                                          <p:spTgt spid="35"/>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p:cTn id="21" dur="500" fill="hold"/>
                                        <p:tgtEl>
                                          <p:spTgt spid="59"/>
                                        </p:tgtEl>
                                        <p:attrNameLst>
                                          <p:attrName>ppt_w</p:attrName>
                                        </p:attrNameLst>
                                      </p:cBhvr>
                                      <p:tavLst>
                                        <p:tav tm="0">
                                          <p:val>
                                            <p:fltVal val="0"/>
                                          </p:val>
                                        </p:tav>
                                        <p:tav tm="100000">
                                          <p:val>
                                            <p:strVal val="#ppt_w"/>
                                          </p:val>
                                        </p:tav>
                                      </p:tavLst>
                                    </p:anim>
                                    <p:anim calcmode="lin" valueType="num">
                                      <p:cBhvr>
                                        <p:cTn id="22" dur="500" fill="hold"/>
                                        <p:tgtEl>
                                          <p:spTgt spid="59"/>
                                        </p:tgtEl>
                                        <p:attrNameLst>
                                          <p:attrName>ppt_h</p:attrName>
                                        </p:attrNameLst>
                                      </p:cBhvr>
                                      <p:tavLst>
                                        <p:tav tm="0">
                                          <p:val>
                                            <p:fltVal val="0"/>
                                          </p:val>
                                        </p:tav>
                                        <p:tav tm="100000">
                                          <p:val>
                                            <p:strVal val="#ppt_h"/>
                                          </p:val>
                                        </p:tav>
                                      </p:tavLst>
                                    </p:anim>
                                    <p:animEffect transition="in" filter="fade">
                                      <p:cBhvr>
                                        <p:cTn id="2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937923" y="2396530"/>
            <a:ext cx="2483531" cy="2483534"/>
            <a:chOff x="1384152" y="2393101"/>
            <a:chExt cx="2483531" cy="2483534"/>
          </a:xfrm>
          <a:solidFill>
            <a:schemeClr val="accent2"/>
          </a:solidFill>
        </p:grpSpPr>
        <p:sp>
          <p:nvSpPr>
            <p:cNvPr id="33" name="椭圆 32"/>
            <p:cNvSpPr/>
            <p:nvPr/>
          </p:nvSpPr>
          <p:spPr>
            <a:xfrm rot="16200000">
              <a:off x="1384151" y="2393102"/>
              <a:ext cx="2483534" cy="2483531"/>
            </a:xfrm>
            <a:prstGeom prst="ellipse">
              <a:avLst/>
            </a:prstGeom>
            <a:grpFill/>
            <a:ln w="635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712942" y="3129549"/>
              <a:ext cx="2043302" cy="1200329"/>
            </a:xfrm>
            <a:prstGeom prst="rect">
              <a:avLst/>
            </a:prstGeom>
            <a:noFill/>
            <a:ln>
              <a:noFill/>
            </a:ln>
          </p:spPr>
          <p:txBody>
            <a:bodyPr wrap="square">
              <a:spAutoFit/>
            </a:bodyPr>
            <a:lstStyle/>
            <a:p>
              <a:pPr>
                <a:spcBef>
                  <a:spcPts val="600"/>
                </a:spcBef>
                <a:buClr>
                  <a:srgbClr val="7030A0"/>
                </a:buClr>
              </a:pP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函数和运算符“</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&gt;&gt;</a:t>
              </a:r>
              <a:r>
                <a:rPr lang="en-US" altLang="zh-CN" sz="2400"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的区别</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a:off x="893853" y="2353782"/>
            <a:ext cx="800219" cy="779196"/>
            <a:chOff x="776102" y="1659420"/>
            <a:chExt cx="800219" cy="779196"/>
          </a:xfrm>
        </p:grpSpPr>
        <p:grpSp>
          <p:nvGrpSpPr>
            <p:cNvPr id="36" name="组合 35"/>
            <p:cNvGrpSpPr/>
            <p:nvPr/>
          </p:nvGrpSpPr>
          <p:grpSpPr>
            <a:xfrm>
              <a:off x="777424" y="1659420"/>
              <a:ext cx="779195" cy="779196"/>
              <a:chOff x="2124362" y="2491950"/>
              <a:chExt cx="779195" cy="779196"/>
            </a:xfrm>
          </p:grpSpPr>
          <p:sp>
            <p:nvSpPr>
              <p:cNvPr id="38" name="椭圆 37"/>
              <p:cNvSpPr/>
              <p:nvPr/>
            </p:nvSpPr>
            <p:spPr>
              <a:xfrm rot="16200000">
                <a:off x="2124362" y="2491950"/>
                <a:ext cx="779196" cy="779195"/>
              </a:xfrm>
              <a:prstGeom prst="ellipse">
                <a:avLst/>
              </a:prstGeom>
              <a:solidFill>
                <a:srgbClr val="EBEDEC"/>
              </a:solidFill>
              <a:ln w="63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2167109" y="2534697"/>
                <a:ext cx="693703" cy="693701"/>
                <a:chOff x="1187907" y="1083137"/>
                <a:chExt cx="850422" cy="850420"/>
              </a:xfrm>
            </p:grpSpPr>
            <p:sp>
              <p:nvSpPr>
                <p:cNvPr id="49" name="弧形 48"/>
                <p:cNvSpPr/>
                <p:nvPr/>
              </p:nvSpPr>
              <p:spPr>
                <a:xfrm>
                  <a:off x="1187908" y="1083137"/>
                  <a:ext cx="850421" cy="850420"/>
                </a:xfrm>
                <a:prstGeom prst="arc">
                  <a:avLst>
                    <a:gd name="adj1" fmla="val 16515091"/>
                    <a:gd name="adj2" fmla="val 8042095"/>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弧形 49"/>
                <p:cNvSpPr/>
                <p:nvPr/>
              </p:nvSpPr>
              <p:spPr>
                <a:xfrm flipH="1">
                  <a:off x="1187907" y="1083137"/>
                  <a:ext cx="850421" cy="850420"/>
                </a:xfrm>
                <a:prstGeom prst="arc">
                  <a:avLst>
                    <a:gd name="adj1" fmla="val 19108016"/>
                    <a:gd name="adj2" fmla="val 947009"/>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40" name="组合 39"/>
              <p:cNvGrpSpPr/>
              <p:nvPr/>
            </p:nvGrpSpPr>
            <p:grpSpPr>
              <a:xfrm>
                <a:off x="2167109" y="2534697"/>
                <a:ext cx="693703" cy="693701"/>
                <a:chOff x="1187907" y="1083137"/>
                <a:chExt cx="850422" cy="850420"/>
              </a:xfrm>
            </p:grpSpPr>
            <p:sp>
              <p:nvSpPr>
                <p:cNvPr id="41" name="弧形 40"/>
                <p:cNvSpPr/>
                <p:nvPr/>
              </p:nvSpPr>
              <p:spPr>
                <a:xfrm flipH="1">
                  <a:off x="1187908" y="1083137"/>
                  <a:ext cx="850421" cy="850420"/>
                </a:xfrm>
                <a:prstGeom prst="arc">
                  <a:avLst>
                    <a:gd name="adj1" fmla="val 16221398"/>
                    <a:gd name="adj2" fmla="val 17074317"/>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弧形 47"/>
                <p:cNvSpPr/>
                <p:nvPr/>
              </p:nvSpPr>
              <p:spPr>
                <a:xfrm flipH="1">
                  <a:off x="1187907" y="1083137"/>
                  <a:ext cx="850421" cy="850420"/>
                </a:xfrm>
                <a:prstGeom prst="arc">
                  <a:avLst>
                    <a:gd name="adj1" fmla="val 1732279"/>
                    <a:gd name="adj2" fmla="val 250828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7" name="矩形 36"/>
            <p:cNvSpPr/>
            <p:nvPr/>
          </p:nvSpPr>
          <p:spPr>
            <a:xfrm>
              <a:off x="776102" y="1818184"/>
              <a:ext cx="800219" cy="461665"/>
            </a:xfrm>
            <a:prstGeom prst="rect">
              <a:avLst/>
            </a:prstGeom>
            <a:ln>
              <a:noFill/>
            </a:ln>
          </p:spPr>
          <p:txBody>
            <a:bodyPr wrap="none">
              <a:spAutoFit/>
            </a:bodyPr>
            <a:lstStyle/>
            <a:p>
              <a:r>
                <a:rPr lang="zh-CN" altLang="en-US" sz="2400" dirty="0">
                  <a:solidFill>
                    <a:schemeClr val="accent2"/>
                  </a:solidFill>
                  <a:latin typeface="Times New Roman" panose="02020603050405020304" pitchFamily="18" charset="0"/>
                  <a:cs typeface="Times New Roman" panose="02020603050405020304" pitchFamily="18" charset="0"/>
                </a:rPr>
                <a:t>问题</a:t>
              </a:r>
              <a:endParaRPr lang="zh-CN" altLang="en-US" sz="2400" dirty="0">
                <a:solidFill>
                  <a:schemeClr val="accent2"/>
                </a:solidFill>
              </a:endParaRPr>
            </a:p>
          </p:txBody>
        </p:sp>
      </p:grpSp>
      <p:grpSp>
        <p:nvGrpSpPr>
          <p:cNvPr id="2" name="组合 1"/>
          <p:cNvGrpSpPr/>
          <p:nvPr/>
        </p:nvGrpSpPr>
        <p:grpSpPr>
          <a:xfrm>
            <a:off x="4109651" y="3247442"/>
            <a:ext cx="800220" cy="798286"/>
            <a:chOff x="3542723" y="1967282"/>
            <a:chExt cx="800220" cy="798286"/>
          </a:xfrm>
        </p:grpSpPr>
        <p:grpSp>
          <p:nvGrpSpPr>
            <p:cNvPr id="17" name="组合 16"/>
            <p:cNvGrpSpPr>
              <a:grpSpLocks noChangeAspect="1"/>
            </p:cNvGrpSpPr>
            <p:nvPr/>
          </p:nvGrpSpPr>
          <p:grpSpPr bwMode="auto">
            <a:xfrm>
              <a:off x="3542723" y="1967282"/>
              <a:ext cx="800220" cy="798286"/>
              <a:chOff x="3471" y="1280"/>
              <a:chExt cx="829" cy="827"/>
            </a:xfrm>
            <a:solidFill>
              <a:schemeClr val="accent2"/>
            </a:solidFill>
          </p:grpSpPr>
          <p:sp>
            <p:nvSpPr>
              <p:cNvPr id="19"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w="9525">
                <a:solidFill>
                  <a:schemeClr val="accent2"/>
                </a:solidFill>
                <a:round/>
              </a:ln>
            </p:spPr>
            <p:txBody>
              <a:bodyPr anchor="ctr"/>
              <a:lstStyle/>
              <a:p>
                <a:pPr algn="ctr"/>
              </a:p>
            </p:txBody>
          </p:sp>
          <p:sp>
            <p:nvSpPr>
              <p:cNvPr id="20"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w="9525">
                <a:solidFill>
                  <a:schemeClr val="accent2"/>
                </a:solidFill>
                <a:round/>
              </a:ln>
            </p:spPr>
            <p:txBody>
              <a:bodyPr anchor="ctr"/>
              <a:lstStyle/>
              <a:p>
                <a:pPr algn="ctr"/>
              </a:p>
            </p:txBody>
          </p:sp>
          <p:sp>
            <p:nvSpPr>
              <p:cNvPr id="21"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w="9525">
                <a:solidFill>
                  <a:schemeClr val="accent2"/>
                </a:solidFill>
                <a:round/>
              </a:ln>
            </p:spPr>
            <p:txBody>
              <a:bodyPr anchor="ctr"/>
              <a:lstStyle/>
              <a:p>
                <a:pPr algn="ctr"/>
              </a:p>
            </p:txBody>
          </p:sp>
          <p:sp>
            <p:nvSpPr>
              <p:cNvPr id="22"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w="9525">
                <a:solidFill>
                  <a:schemeClr val="accent2"/>
                </a:solidFill>
                <a:round/>
              </a:ln>
            </p:spPr>
            <p:txBody>
              <a:bodyPr anchor="ctr"/>
              <a:lstStyle/>
              <a:p>
                <a:pPr algn="ctr"/>
              </a:p>
            </p:txBody>
          </p:sp>
          <p:sp>
            <p:nvSpPr>
              <p:cNvPr id="23"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w="9525">
                <a:solidFill>
                  <a:schemeClr val="accent2"/>
                </a:solidFill>
                <a:round/>
              </a:ln>
            </p:spPr>
            <p:txBody>
              <a:bodyPr anchor="ctr"/>
              <a:lstStyle/>
              <a:p>
                <a:pPr algn="ctr"/>
              </a:p>
            </p:txBody>
          </p:sp>
          <p:sp>
            <p:nvSpPr>
              <p:cNvPr id="24"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w="9525">
                <a:solidFill>
                  <a:schemeClr val="accent2"/>
                </a:solidFill>
                <a:round/>
              </a:ln>
            </p:spPr>
            <p:txBody>
              <a:bodyPr anchor="ctr"/>
              <a:lstStyle/>
              <a:p>
                <a:pPr algn="ctr"/>
              </a:p>
            </p:txBody>
          </p:sp>
          <p:sp>
            <p:nvSpPr>
              <p:cNvPr id="25"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w="9525">
                <a:solidFill>
                  <a:schemeClr val="accent2"/>
                </a:solidFill>
                <a:round/>
              </a:ln>
            </p:spPr>
            <p:txBody>
              <a:bodyPr anchor="ctr"/>
              <a:lstStyle/>
              <a:p>
                <a:pPr algn="ctr"/>
              </a:p>
            </p:txBody>
          </p:sp>
          <p:sp>
            <p:nvSpPr>
              <p:cNvPr id="26"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w="9525">
                <a:solidFill>
                  <a:schemeClr val="accent2"/>
                </a:solidFill>
                <a:round/>
              </a:ln>
            </p:spPr>
            <p:txBody>
              <a:bodyPr anchor="ctr"/>
              <a:lstStyle/>
              <a:p>
                <a:pPr algn="ctr"/>
              </a:p>
            </p:txBody>
          </p:sp>
          <p:sp>
            <p:nvSpPr>
              <p:cNvPr id="27"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w="9525">
                <a:solidFill>
                  <a:schemeClr val="accent2"/>
                </a:solidFill>
                <a:round/>
              </a:ln>
            </p:spPr>
            <p:txBody>
              <a:bodyPr anchor="ctr"/>
              <a:lstStyle/>
              <a:p>
                <a:pPr algn="ctr"/>
              </a:p>
            </p:txBody>
          </p:sp>
          <p:sp>
            <p:nvSpPr>
              <p:cNvPr id="28"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w="9525">
                <a:solidFill>
                  <a:schemeClr val="accent2"/>
                </a:solidFill>
                <a:round/>
              </a:ln>
            </p:spPr>
            <p:txBody>
              <a:bodyPr anchor="ctr"/>
              <a:lstStyle/>
              <a:p>
                <a:pPr algn="ctr"/>
              </a:p>
            </p:txBody>
          </p:sp>
          <p:sp>
            <p:nvSpPr>
              <p:cNvPr id="29"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w="9525">
                <a:solidFill>
                  <a:schemeClr val="accent2"/>
                </a:solidFill>
                <a:round/>
              </a:ln>
            </p:spPr>
            <p:txBody>
              <a:bodyPr anchor="ctr"/>
              <a:lstStyle/>
              <a:p>
                <a:pPr algn="ctr"/>
              </a:p>
            </p:txBody>
          </p:sp>
          <p:sp>
            <p:nvSpPr>
              <p:cNvPr id="30"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w="9525">
                <a:solidFill>
                  <a:schemeClr val="accent2"/>
                </a:solidFill>
                <a:round/>
              </a:ln>
            </p:spPr>
            <p:txBody>
              <a:bodyPr anchor="ctr"/>
              <a:lstStyle/>
              <a:p>
                <a:pPr algn="ctr"/>
              </a:p>
            </p:txBody>
          </p:sp>
          <p:sp>
            <p:nvSpPr>
              <p:cNvPr id="31"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w="9525">
                <a:solidFill>
                  <a:schemeClr val="accent2"/>
                </a:solidFill>
                <a:round/>
              </a:ln>
            </p:spPr>
            <p:txBody>
              <a:bodyPr anchor="ctr"/>
              <a:lstStyle/>
              <a:p>
                <a:pPr algn="ctr"/>
              </a:p>
            </p:txBody>
          </p:sp>
          <p:sp>
            <p:nvSpPr>
              <p:cNvPr id="42"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w="9525">
                <a:solidFill>
                  <a:schemeClr val="accent2"/>
                </a:solidFill>
                <a:round/>
              </a:ln>
            </p:spPr>
            <p:txBody>
              <a:bodyPr anchor="ctr"/>
              <a:lstStyle/>
              <a:p>
                <a:pPr algn="ctr"/>
              </a:p>
            </p:txBody>
          </p:sp>
          <p:sp>
            <p:nvSpPr>
              <p:cNvPr id="43"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w="9525">
                <a:solidFill>
                  <a:schemeClr val="accent2"/>
                </a:solidFill>
                <a:round/>
              </a:ln>
            </p:spPr>
            <p:txBody>
              <a:bodyPr anchor="ctr"/>
              <a:lstStyle/>
              <a:p>
                <a:pPr algn="ctr"/>
              </a:p>
            </p:txBody>
          </p:sp>
          <p:sp>
            <p:nvSpPr>
              <p:cNvPr id="44"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w="9525">
                <a:solidFill>
                  <a:schemeClr val="accent2"/>
                </a:solidFill>
                <a:round/>
              </a:ln>
            </p:spPr>
            <p:txBody>
              <a:bodyPr anchor="ctr"/>
              <a:lstStyle/>
              <a:p>
                <a:pPr algn="ctr"/>
              </a:p>
            </p:txBody>
          </p:sp>
          <p:sp>
            <p:nvSpPr>
              <p:cNvPr id="45"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w="9525">
                <a:solidFill>
                  <a:schemeClr val="accent2"/>
                </a:solidFill>
                <a:round/>
              </a:ln>
            </p:spPr>
            <p:txBody>
              <a:bodyPr anchor="ctr"/>
              <a:lstStyle/>
              <a:p>
                <a:pPr algn="ctr"/>
              </a:p>
            </p:txBody>
          </p:sp>
          <p:sp>
            <p:nvSpPr>
              <p:cNvPr id="46"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w="9525">
                <a:solidFill>
                  <a:schemeClr val="accent2"/>
                </a:solidFill>
                <a:round/>
              </a:ln>
            </p:spPr>
            <p:txBody>
              <a:bodyPr anchor="ctr"/>
              <a:lstStyle/>
              <a:p>
                <a:pPr algn="ctr"/>
              </a:p>
            </p:txBody>
          </p:sp>
          <p:sp>
            <p:nvSpPr>
              <p:cNvPr id="47"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w="9525">
                <a:solidFill>
                  <a:schemeClr val="accent2"/>
                </a:solidFill>
                <a:round/>
              </a:ln>
            </p:spPr>
            <p:txBody>
              <a:bodyPr anchor="ctr"/>
              <a:lstStyle/>
              <a:p>
                <a:pPr algn="ctr"/>
              </a:p>
            </p:txBody>
          </p:sp>
          <p:sp>
            <p:nvSpPr>
              <p:cNvPr id="51"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w="9525">
                <a:solidFill>
                  <a:schemeClr val="accent2"/>
                </a:solidFill>
                <a:round/>
              </a:ln>
            </p:spPr>
            <p:txBody>
              <a:bodyPr anchor="ctr"/>
              <a:lstStyle/>
              <a:p>
                <a:pPr algn="ctr"/>
              </a:p>
            </p:txBody>
          </p:sp>
          <p:sp>
            <p:nvSpPr>
              <p:cNvPr id="52"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w="9525">
                <a:solidFill>
                  <a:schemeClr val="accent2"/>
                </a:solidFill>
                <a:round/>
              </a:ln>
            </p:spPr>
            <p:txBody>
              <a:bodyPr anchor="ctr"/>
              <a:lstStyle/>
              <a:p>
                <a:pPr algn="ctr"/>
              </a:p>
            </p:txBody>
          </p:sp>
          <p:sp>
            <p:nvSpPr>
              <p:cNvPr id="53"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w="9525">
                <a:solidFill>
                  <a:schemeClr val="accent2"/>
                </a:solidFill>
                <a:round/>
              </a:ln>
            </p:spPr>
            <p:txBody>
              <a:bodyPr anchor="ctr"/>
              <a:lstStyle/>
              <a:p>
                <a:pPr algn="ctr"/>
              </a:p>
            </p:txBody>
          </p:sp>
          <p:sp>
            <p:nvSpPr>
              <p:cNvPr id="54"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w="9525">
                <a:solidFill>
                  <a:schemeClr val="accent2"/>
                </a:solidFill>
                <a:round/>
              </a:ln>
            </p:spPr>
            <p:txBody>
              <a:bodyPr anchor="ctr"/>
              <a:lstStyle/>
              <a:p>
                <a:pPr algn="ctr"/>
              </a:p>
            </p:txBody>
          </p:sp>
          <p:sp>
            <p:nvSpPr>
              <p:cNvPr id="55"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w="9525">
                <a:solidFill>
                  <a:schemeClr val="accent2"/>
                </a:solidFill>
                <a:round/>
              </a:ln>
            </p:spPr>
            <p:txBody>
              <a:bodyPr anchor="ctr"/>
              <a:lstStyle/>
              <a:p>
                <a:pPr algn="ctr"/>
              </a:p>
            </p:txBody>
          </p:sp>
          <p:sp>
            <p:nvSpPr>
              <p:cNvPr id="56"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w="9525">
                <a:solidFill>
                  <a:schemeClr val="accent2"/>
                </a:solidFill>
                <a:round/>
              </a:ln>
            </p:spPr>
            <p:txBody>
              <a:bodyPr anchor="ctr"/>
              <a:lstStyle/>
              <a:p>
                <a:pPr algn="ctr"/>
              </a:p>
            </p:txBody>
          </p:sp>
          <p:sp>
            <p:nvSpPr>
              <p:cNvPr id="57"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w="9525">
                <a:solidFill>
                  <a:schemeClr val="accent2"/>
                </a:solidFill>
                <a:round/>
              </a:ln>
            </p:spPr>
            <p:txBody>
              <a:bodyPr anchor="ctr"/>
              <a:lstStyle/>
              <a:p>
                <a:pPr algn="ctr"/>
              </a:p>
            </p:txBody>
          </p:sp>
          <p:sp>
            <p:nvSpPr>
              <p:cNvPr id="58"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w="9525">
                <a:solidFill>
                  <a:schemeClr val="accent2"/>
                </a:solidFill>
                <a:round/>
              </a:ln>
            </p:spPr>
            <p:txBody>
              <a:bodyPr anchor="ctr"/>
              <a:lstStyle/>
              <a:p>
                <a:pPr algn="ctr"/>
              </a:p>
            </p:txBody>
          </p:sp>
          <p:sp>
            <p:nvSpPr>
              <p:cNvPr id="60"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w="9525">
                <a:solidFill>
                  <a:schemeClr val="accent2"/>
                </a:solidFill>
                <a:round/>
              </a:ln>
            </p:spPr>
            <p:txBody>
              <a:bodyPr anchor="ctr"/>
              <a:lstStyle/>
              <a:p>
                <a:pPr algn="ctr"/>
              </a:p>
            </p:txBody>
          </p:sp>
          <p:sp>
            <p:nvSpPr>
              <p:cNvPr id="61"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w="9525">
                <a:solidFill>
                  <a:schemeClr val="accent2"/>
                </a:solidFill>
                <a:round/>
              </a:ln>
            </p:spPr>
            <p:txBody>
              <a:bodyPr anchor="ctr"/>
              <a:lstStyle/>
              <a:p>
                <a:pPr algn="ctr"/>
              </a:p>
            </p:txBody>
          </p:sp>
          <p:sp>
            <p:nvSpPr>
              <p:cNvPr id="62"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w="9525">
                <a:solidFill>
                  <a:schemeClr val="accent2"/>
                </a:solidFill>
                <a:round/>
              </a:ln>
            </p:spPr>
            <p:txBody>
              <a:bodyPr anchor="ctr"/>
              <a:lstStyle/>
              <a:p>
                <a:pPr algn="ctr"/>
              </a:p>
            </p:txBody>
          </p:sp>
          <p:sp>
            <p:nvSpPr>
              <p:cNvPr id="63"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w="9525">
                <a:solidFill>
                  <a:schemeClr val="accent2"/>
                </a:solidFill>
                <a:round/>
              </a:ln>
            </p:spPr>
            <p:txBody>
              <a:bodyPr anchor="ctr"/>
              <a:lstStyle/>
              <a:p>
                <a:pPr algn="ctr"/>
              </a:p>
            </p:txBody>
          </p:sp>
          <p:sp>
            <p:nvSpPr>
              <p:cNvPr id="64"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w="9525">
                <a:solidFill>
                  <a:schemeClr val="accent2"/>
                </a:solidFill>
                <a:round/>
              </a:ln>
            </p:spPr>
            <p:txBody>
              <a:bodyPr anchor="ctr"/>
              <a:lstStyle/>
              <a:p>
                <a:pPr algn="ctr"/>
              </a:p>
            </p:txBody>
          </p:sp>
          <p:sp>
            <p:nvSpPr>
              <p:cNvPr id="65"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w="9525">
                <a:solidFill>
                  <a:schemeClr val="accent2"/>
                </a:solidFill>
                <a:round/>
              </a:ln>
            </p:spPr>
            <p:txBody>
              <a:bodyPr anchor="ctr"/>
              <a:lstStyle/>
              <a:p>
                <a:pPr algn="ctr"/>
              </a:p>
            </p:txBody>
          </p:sp>
          <p:sp>
            <p:nvSpPr>
              <p:cNvPr id="66"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w="9525">
                <a:solidFill>
                  <a:schemeClr val="accent2"/>
                </a:solidFill>
                <a:round/>
              </a:ln>
            </p:spPr>
            <p:txBody>
              <a:bodyPr anchor="ctr"/>
              <a:lstStyle/>
              <a:p>
                <a:pPr algn="ctr"/>
              </a:p>
            </p:txBody>
          </p:sp>
          <p:sp>
            <p:nvSpPr>
              <p:cNvPr id="67"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w="9525">
                <a:solidFill>
                  <a:schemeClr val="accent2"/>
                </a:solidFill>
                <a:round/>
              </a:ln>
            </p:spPr>
            <p:txBody>
              <a:bodyPr anchor="ctr"/>
              <a:lstStyle/>
              <a:p>
                <a:pPr algn="ctr"/>
              </a:p>
            </p:txBody>
          </p:sp>
          <p:sp>
            <p:nvSpPr>
              <p:cNvPr id="68"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w="9525">
                <a:solidFill>
                  <a:schemeClr val="accent2"/>
                </a:solidFill>
                <a:round/>
              </a:ln>
            </p:spPr>
            <p:txBody>
              <a:bodyPr anchor="ctr"/>
              <a:lstStyle/>
              <a:p>
                <a:pPr algn="ctr"/>
              </a:p>
            </p:txBody>
          </p:sp>
          <p:sp>
            <p:nvSpPr>
              <p:cNvPr id="69"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w="9525">
                <a:solidFill>
                  <a:schemeClr val="accent2"/>
                </a:solidFill>
                <a:round/>
              </a:ln>
            </p:spPr>
            <p:txBody>
              <a:bodyPr anchor="ctr"/>
              <a:lstStyle/>
              <a:p>
                <a:pPr algn="ctr"/>
              </a:p>
            </p:txBody>
          </p:sp>
          <p:sp>
            <p:nvSpPr>
              <p:cNvPr id="70"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w="9525">
                <a:solidFill>
                  <a:schemeClr val="accent2"/>
                </a:solidFill>
                <a:round/>
              </a:ln>
            </p:spPr>
            <p:txBody>
              <a:bodyPr anchor="ctr"/>
              <a:lstStyle/>
              <a:p>
                <a:pPr algn="ctr"/>
              </a:p>
            </p:txBody>
          </p:sp>
          <p:sp>
            <p:nvSpPr>
              <p:cNvPr id="71"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w="9525">
                <a:solidFill>
                  <a:schemeClr val="accent2"/>
                </a:solidFill>
                <a:round/>
              </a:ln>
            </p:spPr>
            <p:txBody>
              <a:bodyPr anchor="ctr"/>
              <a:lstStyle/>
              <a:p>
                <a:pPr algn="ctr"/>
              </a:p>
            </p:txBody>
          </p:sp>
          <p:sp>
            <p:nvSpPr>
              <p:cNvPr id="72"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w="9525">
                <a:solidFill>
                  <a:schemeClr val="accent2"/>
                </a:solidFill>
                <a:round/>
              </a:ln>
            </p:spPr>
            <p:txBody>
              <a:bodyPr anchor="ctr"/>
              <a:lstStyle/>
              <a:p>
                <a:pPr algn="ctr"/>
              </a:p>
            </p:txBody>
          </p:sp>
        </p:grpSp>
        <p:sp>
          <p:nvSpPr>
            <p:cNvPr id="18" name="矩形 17"/>
            <p:cNvSpPr/>
            <p:nvPr/>
          </p:nvSpPr>
          <p:spPr>
            <a:xfrm>
              <a:off x="3677540" y="2102646"/>
              <a:ext cx="543739" cy="523220"/>
            </a:xfrm>
            <a:prstGeom prst="rect">
              <a:avLst/>
            </a:prstGeom>
          </p:spPr>
          <p:txBody>
            <a:bodyPr wrap="none">
              <a:spAutoFit/>
            </a:bodyPr>
            <a:lstStyle/>
            <a:p>
              <a:r>
                <a:rPr lang="zh-CN" altLang="en-US" sz="2800" dirty="0">
                  <a:solidFill>
                    <a:schemeClr val="accent2"/>
                  </a:solidFill>
                  <a:latin typeface="+mn-ea"/>
                </a:rPr>
                <a:t>答</a:t>
              </a:r>
              <a:endParaRPr lang="zh-CN" altLang="en-US" sz="2800" dirty="0">
                <a:solidFill>
                  <a:schemeClr val="accent2"/>
                </a:solidFill>
              </a:endParaRPr>
            </a:p>
          </p:txBody>
        </p:sp>
      </p:grpSp>
      <p:grpSp>
        <p:nvGrpSpPr>
          <p:cNvPr id="3" name="组合 2"/>
          <p:cNvGrpSpPr/>
          <p:nvPr/>
        </p:nvGrpSpPr>
        <p:grpSpPr>
          <a:xfrm>
            <a:off x="5193117" y="2534063"/>
            <a:ext cx="6079545" cy="2180939"/>
            <a:chOff x="5193117" y="2616359"/>
            <a:chExt cx="6079545" cy="2180939"/>
          </a:xfrm>
        </p:grpSpPr>
        <p:sp>
          <p:nvSpPr>
            <p:cNvPr id="59" name="矩形 58"/>
            <p:cNvSpPr/>
            <p:nvPr/>
          </p:nvSpPr>
          <p:spPr>
            <a:xfrm>
              <a:off x="5230369" y="2844960"/>
              <a:ext cx="6024005" cy="1754326"/>
            </a:xfrm>
            <a:prstGeom prst="rect">
              <a:avLst/>
            </a:prstGeom>
          </p:spPr>
          <p:txBody>
            <a:bodyPr wrap="square">
              <a:spAutoFit/>
            </a:bodyPr>
            <a:lstStyle/>
            <a:p>
              <a:pPr hangingPunct="0">
                <a:lnSpc>
                  <a:spcPct val="150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get()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函数能够读取空格、回车符和制表符等空白字符；而“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a:t>
              </a:r>
              <a:r>
                <a:rPr lang="en-US" altLang="zh-CN" sz="2400" dirty="0">
                  <a:latin typeface="+mj-lt"/>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只能读取非空白字符，空白字符被作为多个数据之间的分割符。</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矩形 2"/>
            <p:cNvSpPr/>
            <p:nvPr/>
          </p:nvSpPr>
          <p:spPr>
            <a:xfrm>
              <a:off x="5193117" y="2616359"/>
              <a:ext cx="6079545" cy="2180939"/>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49001" y="555626"/>
            <a:ext cx="3565799" cy="876848"/>
            <a:chOff x="326687" y="247818"/>
            <a:chExt cx="4861582" cy="725466"/>
          </a:xfrm>
        </p:grpSpPr>
        <p:sp>
          <p:nvSpPr>
            <p:cNvPr id="75" name="文本框 74"/>
            <p:cNvSpPr txBox="1"/>
            <p:nvPr/>
          </p:nvSpPr>
          <p:spPr bwMode="auto">
            <a:xfrm>
              <a:off x="1712222" y="412399"/>
              <a:ext cx="220120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锐字锐线梦想黑简1.0" panose="02010604000000000000" pitchFamily="2" charset="-122"/>
                  <a:cs typeface="Times New Roman" panose="02020603050405020304" pitchFamily="18" charset="0"/>
                </a:rPr>
                <a:t>get()</a:t>
              </a:r>
              <a:r>
                <a:rPr lang="zh-CN" altLang="en-US" sz="2400" kern="0" dirty="0">
                  <a:solidFill>
                    <a:srgbClr val="0070C0"/>
                  </a:solidFill>
                  <a:latin typeface="Times New Roman" panose="02020603050405020304" pitchFamily="18" charset="0"/>
                  <a:ea typeface="锐字锐线梦想黑简1.0" panose="02010604000000000000" pitchFamily="2" charset="-122"/>
                  <a:cs typeface="Times New Roman" panose="02020603050405020304" pitchFamily="18" charset="0"/>
                </a:rPr>
                <a:t>函数</a:t>
              </a:r>
              <a:endParaRPr lang="zh-CN" altLang="en-US" sz="2400" kern="0" dirty="0">
                <a:solidFill>
                  <a:srgbClr val="0070C0"/>
                </a:solidFill>
                <a:latin typeface="Times New Roman" panose="02020603050405020304" pitchFamily="18" charset="0"/>
                <a:ea typeface="锐字锐线梦想黑简1.0" panose="02010604000000000000" pitchFamily="2" charset="-122"/>
                <a:cs typeface="Times New Roman" panose="02020603050405020304" pitchFamily="18" charset="0"/>
              </a:endParaRPr>
            </a:p>
          </p:txBody>
        </p:sp>
        <p:grpSp>
          <p:nvGrpSpPr>
            <p:cNvPr id="76" name="组合 75"/>
            <p:cNvGrpSpPr/>
            <p:nvPr/>
          </p:nvGrpSpPr>
          <p:grpSpPr>
            <a:xfrm>
              <a:off x="326687" y="247818"/>
              <a:ext cx="4861582" cy="725466"/>
              <a:chOff x="326687" y="247818"/>
              <a:chExt cx="4861582" cy="725466"/>
            </a:xfrm>
          </p:grpSpPr>
          <p:grpSp>
            <p:nvGrpSpPr>
              <p:cNvPr id="77" name="组合 76"/>
              <p:cNvGrpSpPr/>
              <p:nvPr/>
            </p:nvGrpSpPr>
            <p:grpSpPr>
              <a:xfrm>
                <a:off x="349799" y="247818"/>
                <a:ext cx="4791980" cy="261575"/>
                <a:chOff x="349799" y="247818"/>
                <a:chExt cx="4791980" cy="261575"/>
              </a:xfrm>
            </p:grpSpPr>
            <p:cxnSp>
              <p:nvCxnSpPr>
                <p:cNvPr id="92" name="直接连接符 9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6" name="任意多边形: 形状 9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97" name="任意多边形: 形状 9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8" name="组合 77"/>
              <p:cNvGrpSpPr/>
              <p:nvPr/>
            </p:nvGrpSpPr>
            <p:grpSpPr>
              <a:xfrm>
                <a:off x="349799" y="711709"/>
                <a:ext cx="4815092" cy="261575"/>
                <a:chOff x="358852" y="925118"/>
                <a:chExt cx="4815092" cy="261575"/>
              </a:xfrm>
            </p:grpSpPr>
            <p:cxnSp>
              <p:nvCxnSpPr>
                <p:cNvPr id="85" name="直接连接符 8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0" name="任意多边形: 形状 8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1" name="任意多边形: 形状 9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9" name="组合 78"/>
              <p:cNvGrpSpPr/>
              <p:nvPr/>
            </p:nvGrpSpPr>
            <p:grpSpPr>
              <a:xfrm>
                <a:off x="5138963" y="489126"/>
                <a:ext cx="49306" cy="329693"/>
                <a:chOff x="5138963" y="489126"/>
                <a:chExt cx="49306" cy="329693"/>
              </a:xfrm>
            </p:grpSpPr>
            <p:sp>
              <p:nvSpPr>
                <p:cNvPr id="83" name="椭圆 8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a:off x="326687" y="399838"/>
                <a:ext cx="49306" cy="329693"/>
                <a:chOff x="5138963" y="489126"/>
                <a:chExt cx="49306" cy="329693"/>
              </a:xfrm>
            </p:grpSpPr>
            <p:sp>
              <p:nvSpPr>
                <p:cNvPr id="81" name="椭圆 8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par>
                                <p:cTn id="14" presetID="23" presetClass="entr" presetSubtype="288"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ppt_w</p:attrName>
                                        </p:attrNameLst>
                                      </p:cBhvr>
                                      <p:tavLst>
                                        <p:tav tm="0">
                                          <p:val>
                                            <p:strVal val="4/3*#ppt_w"/>
                                          </p:val>
                                        </p:tav>
                                        <p:tav tm="100000">
                                          <p:val>
                                            <p:strVal val="#ppt_w"/>
                                          </p:val>
                                        </p:tav>
                                      </p:tavLst>
                                    </p:anim>
                                    <p:anim calcmode="lin" valueType="num">
                                      <p:cBhvr>
                                        <p:cTn id="17" dur="500" fill="hold"/>
                                        <p:tgtEl>
                                          <p:spTgt spid="35"/>
                                        </p:tgtEl>
                                        <p:attrNameLst>
                                          <p:attrName>ppt_h</p:attrName>
                                        </p:attrNameLst>
                                      </p:cBhvr>
                                      <p:tavLst>
                                        <p:tav tm="0">
                                          <p:val>
                                            <p:strVal val="4/3*#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094270" y="1647096"/>
            <a:ext cx="10416410" cy="1355371"/>
          </a:xfrm>
          <a:prstGeom prst="rect">
            <a:avLst/>
          </a:prstGeom>
        </p:spPr>
        <p:txBody>
          <a:bodyPr wrap="square">
            <a:spAutoFit/>
          </a:bodyPr>
          <a:lstStyle/>
          <a:p>
            <a:pPr hangingPunct="0">
              <a:lnSpc>
                <a:spcPct val="1140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输入流类提供了用于输入字符串的成员函数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getline()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，输入流对象可以调用这个函数实现从输入设备读取一个字符串的操作。</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getline()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个参数，输入流对象调用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getline()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的格式为：</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 name="组合 59"/>
          <p:cNvGrpSpPr/>
          <p:nvPr/>
        </p:nvGrpSpPr>
        <p:grpSpPr>
          <a:xfrm>
            <a:off x="549001" y="555626"/>
            <a:ext cx="3565799" cy="876848"/>
            <a:chOff x="326687" y="247818"/>
            <a:chExt cx="4861582" cy="725466"/>
          </a:xfrm>
        </p:grpSpPr>
        <p:sp>
          <p:nvSpPr>
            <p:cNvPr id="61" name="文本框 60"/>
            <p:cNvSpPr txBox="1"/>
            <p:nvPr/>
          </p:nvSpPr>
          <p:spPr bwMode="auto">
            <a:xfrm>
              <a:off x="1418883" y="412399"/>
              <a:ext cx="318166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getline()</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326687" y="247818"/>
              <a:ext cx="4861582" cy="725466"/>
              <a:chOff x="326687" y="247818"/>
              <a:chExt cx="4861582" cy="725466"/>
            </a:xfrm>
          </p:grpSpPr>
          <p:grpSp>
            <p:nvGrpSpPr>
              <p:cNvPr id="63" name="组合 62"/>
              <p:cNvGrpSpPr/>
              <p:nvPr/>
            </p:nvGrpSpPr>
            <p:grpSpPr>
              <a:xfrm>
                <a:off x="349799" y="247818"/>
                <a:ext cx="4791980" cy="261575"/>
                <a:chOff x="349799" y="247818"/>
                <a:chExt cx="4791980" cy="261575"/>
              </a:xfrm>
            </p:grpSpPr>
            <p:cxnSp>
              <p:nvCxnSpPr>
                <p:cNvPr id="78" name="直接连接符 7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2" name="任意多边形: 形状 8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83" name="任意多边形: 形状 8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64" name="组合 63"/>
              <p:cNvGrpSpPr/>
              <p:nvPr/>
            </p:nvGrpSpPr>
            <p:grpSpPr>
              <a:xfrm>
                <a:off x="349799" y="711709"/>
                <a:ext cx="4815092" cy="261575"/>
                <a:chOff x="358852" y="925118"/>
                <a:chExt cx="4815092" cy="261575"/>
              </a:xfrm>
            </p:grpSpPr>
            <p:cxnSp>
              <p:nvCxnSpPr>
                <p:cNvPr id="71" name="直接连接符 7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7" name="任意多边形: 形状 7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65" name="组合 64"/>
              <p:cNvGrpSpPr/>
              <p:nvPr/>
            </p:nvGrpSpPr>
            <p:grpSpPr>
              <a:xfrm>
                <a:off x="5138963" y="489126"/>
                <a:ext cx="49306" cy="329693"/>
                <a:chOff x="5138963" y="489126"/>
                <a:chExt cx="49306" cy="329693"/>
              </a:xfrm>
            </p:grpSpPr>
            <p:sp>
              <p:nvSpPr>
                <p:cNvPr id="69" name="椭圆 6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0" name="椭圆 6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66" name="组合 65"/>
              <p:cNvGrpSpPr/>
              <p:nvPr/>
            </p:nvGrpSpPr>
            <p:grpSpPr>
              <a:xfrm>
                <a:off x="326687" y="399838"/>
                <a:ext cx="49306" cy="329693"/>
                <a:chOff x="5138963" y="489126"/>
                <a:chExt cx="49306" cy="329693"/>
              </a:xfrm>
            </p:grpSpPr>
            <p:sp>
              <p:nvSpPr>
                <p:cNvPr id="67" name="椭圆 6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8" name="椭圆 6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51" name="矩形 50"/>
          <p:cNvSpPr/>
          <p:nvPr/>
        </p:nvSpPr>
        <p:spPr>
          <a:xfrm>
            <a:off x="777424" y="4009411"/>
            <a:ext cx="11342868" cy="2443041"/>
          </a:xfrm>
          <a:prstGeom prst="rect">
            <a:avLst/>
          </a:prstGeom>
        </p:spPr>
        <p:txBody>
          <a:bodyPr wrap="square">
            <a:spAutoFit/>
          </a:bodyPr>
          <a:lstStyle/>
          <a:p>
            <a:pPr hangingPunct="0">
              <a:lnSpc>
                <a:spcPct val="114000"/>
              </a:lnSpc>
              <a:buClr>
                <a:srgbClr val="44546A"/>
              </a:buClr>
            </a:pPr>
            <a:r>
              <a:rPr lang="zh-CN" altLang="en-US" sz="2200" dirty="0">
                <a:latin typeface="Times New Roman" panose="02020603050405020304" pitchFamily="18" charset="0"/>
                <a:cs typeface="Times New Roman" panose="02020603050405020304" pitchFamily="18" charset="0"/>
              </a:rPr>
              <a:t>其中：</a:t>
            </a:r>
            <a:r>
              <a:rPr lang="en-US" altLang="zh-CN" sz="2200" dirty="0">
                <a:latin typeface="Times New Roman" panose="02020603050405020304" pitchFamily="18" charset="0"/>
                <a:cs typeface="Times New Roman" panose="02020603050405020304" pitchFamily="18" charset="0"/>
              </a:rPr>
              <a:t>in</a:t>
            </a:r>
            <a:r>
              <a:rPr lang="zh-CN" altLang="en-US" sz="2200" dirty="0">
                <a:latin typeface="Times New Roman" panose="02020603050405020304" pitchFamily="18" charset="0"/>
                <a:cs typeface="Times New Roman" panose="02020603050405020304" pitchFamily="18" charset="0"/>
              </a:rPr>
              <a:t>为输入流对象，既可以是</a:t>
            </a:r>
            <a:r>
              <a:rPr lang="en-US" altLang="zh-CN" sz="2200" dirty="0" err="1">
                <a:latin typeface="Times New Roman" panose="02020603050405020304" pitchFamily="18" charset="0"/>
                <a:cs typeface="Times New Roman" panose="02020603050405020304" pitchFamily="18" charset="0"/>
              </a:rPr>
              <a:t>cin</a:t>
            </a:r>
            <a:r>
              <a:rPr lang="zh-CN" altLang="en-US" sz="2200" dirty="0">
                <a:latin typeface="Times New Roman" panose="02020603050405020304" pitchFamily="18" charset="0"/>
                <a:cs typeface="Times New Roman" panose="02020603050405020304" pitchFamily="18" charset="0"/>
              </a:rPr>
              <a:t>对象，也可以是自定义的文件流对象</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hangingPunct="0">
              <a:lnSpc>
                <a:spcPct val="114000"/>
              </a:lnSpc>
              <a:buClr>
                <a:srgbClr val="44546A"/>
              </a:buClr>
            </a:pPr>
            <a:r>
              <a:rPr lang="en-US" altLang="zh-CN" sz="2200" dirty="0">
                <a:latin typeface="Times New Roman" panose="02020603050405020304" pitchFamily="18" charset="0"/>
                <a:cs typeface="Times New Roman" panose="02020603050405020304" pitchFamily="18" charset="0"/>
              </a:rPr>
              <a:t>	</a:t>
            </a:r>
            <a:r>
              <a:rPr lang="zh-CN" altLang="zh-CN" sz="2200" dirty="0">
                <a:latin typeface="Times New Roman" panose="02020603050405020304" pitchFamily="18" charset="0"/>
                <a:cs typeface="Times New Roman" panose="02020603050405020304" pitchFamily="18" charset="0"/>
              </a:rPr>
              <a:t>第</a:t>
            </a:r>
            <a:r>
              <a:rPr lang="en-US" altLang="zh-CN" sz="2200" dirty="0">
                <a:latin typeface="Times New Roman" panose="02020603050405020304" pitchFamily="18" charset="0"/>
                <a:cs typeface="Times New Roman" panose="02020603050405020304" pitchFamily="18" charset="0"/>
              </a:rPr>
              <a:t>1</a:t>
            </a:r>
            <a:r>
              <a:rPr lang="zh-CN" altLang="zh-CN" sz="2200" dirty="0">
                <a:latin typeface="Times New Roman" panose="02020603050405020304" pitchFamily="18" charset="0"/>
                <a:cs typeface="Times New Roman" panose="02020603050405020304" pitchFamily="18" charset="0"/>
              </a:rPr>
              <a:t>个参数所指向</a:t>
            </a:r>
            <a:r>
              <a:rPr lang="zh-CN" altLang="en-US" sz="2200" dirty="0">
                <a:latin typeface="Times New Roman" panose="02020603050405020304" pitchFamily="18" charset="0"/>
                <a:cs typeface="Times New Roman" panose="02020603050405020304" pitchFamily="18" charset="0"/>
              </a:rPr>
              <a:t>读入的字符串将要存储</a:t>
            </a:r>
            <a:r>
              <a:rPr lang="zh-CN" altLang="zh-CN" sz="2200" dirty="0">
                <a:latin typeface="Times New Roman" panose="02020603050405020304" pitchFamily="18" charset="0"/>
                <a:cs typeface="Times New Roman" panose="02020603050405020304" pitchFamily="18" charset="0"/>
              </a:rPr>
              <a:t>的内存空间</a:t>
            </a:r>
            <a:r>
              <a:rPr lang="zh-CN" altLang="en-US" sz="2200" dirty="0">
                <a:latin typeface="Times New Roman" panose="02020603050405020304" pitchFamily="18" charset="0"/>
                <a:cs typeface="Times New Roman" panose="02020603050405020304" pitchFamily="18" charset="0"/>
              </a:rPr>
              <a:t>的首地址</a:t>
            </a:r>
            <a:endParaRPr lang="en-US" altLang="zh-CN" sz="2200" dirty="0">
              <a:latin typeface="Times New Roman" panose="02020603050405020304" pitchFamily="18" charset="0"/>
              <a:cs typeface="Times New Roman" panose="02020603050405020304" pitchFamily="18" charset="0"/>
            </a:endParaRPr>
          </a:p>
          <a:p>
            <a:pPr hangingPunct="0">
              <a:lnSpc>
                <a:spcPct val="114000"/>
              </a:lnSpc>
              <a:buClr>
                <a:srgbClr val="44546A"/>
              </a:buClr>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第</a:t>
            </a:r>
            <a:r>
              <a:rPr lang="en-US" altLang="zh-CN" sz="2200" dirty="0">
                <a:latin typeface="Times New Roman" panose="02020603050405020304" pitchFamily="18" charset="0"/>
                <a:cs typeface="Times New Roman" panose="02020603050405020304" pitchFamily="18" charset="0"/>
              </a:rPr>
              <a:t>2</a:t>
            </a:r>
            <a:r>
              <a:rPr lang="zh-CN" altLang="en-US" sz="2200" dirty="0">
                <a:latin typeface="Times New Roman" panose="02020603050405020304" pitchFamily="18" charset="0"/>
                <a:cs typeface="Times New Roman" panose="02020603050405020304" pitchFamily="18" charset="0"/>
              </a:rPr>
              <a:t>个参数表示</a:t>
            </a:r>
            <a:r>
              <a:rPr lang="zh-CN" altLang="zh-CN" sz="2200" dirty="0">
                <a:latin typeface="Times New Roman" panose="02020603050405020304" pitchFamily="18" charset="0"/>
                <a:cs typeface="Times New Roman" panose="02020603050405020304" pitchFamily="18" charset="0"/>
              </a:rPr>
              <a:t>从输入设备</a:t>
            </a:r>
            <a:r>
              <a:rPr lang="zh-CN" altLang="en-US" sz="2200" dirty="0">
                <a:latin typeface="Times New Roman" panose="02020603050405020304" pitchFamily="18" charset="0"/>
                <a:cs typeface="Times New Roman" panose="02020603050405020304" pitchFamily="18" charset="0"/>
              </a:rPr>
              <a:t>最多</a:t>
            </a:r>
            <a:r>
              <a:rPr lang="zh-CN" altLang="zh-CN" sz="2200" dirty="0">
                <a:latin typeface="Times New Roman" panose="02020603050405020304" pitchFamily="18" charset="0"/>
                <a:cs typeface="Times New Roman" panose="02020603050405020304" pitchFamily="18" charset="0"/>
              </a:rPr>
              <a:t>读取</a:t>
            </a:r>
            <a:r>
              <a:rPr lang="en-US" altLang="zh-CN" sz="2200" dirty="0">
                <a:latin typeface="Times New Roman" panose="02020603050405020304" pitchFamily="18" charset="0"/>
                <a:cs typeface="Times New Roman" panose="02020603050405020304" pitchFamily="18" charset="0"/>
              </a:rPr>
              <a:t>n-1</a:t>
            </a:r>
            <a:r>
              <a:rPr lang="zh-CN" altLang="zh-CN" sz="2200" dirty="0">
                <a:latin typeface="Times New Roman" panose="02020603050405020304" pitchFamily="18" charset="0"/>
                <a:cs typeface="Times New Roman" panose="02020603050405020304" pitchFamily="18" charset="0"/>
              </a:rPr>
              <a:t>个字符</a:t>
            </a:r>
            <a:r>
              <a:rPr lang="zh-CN" altLang="en-US" sz="2200" dirty="0">
                <a:latin typeface="Times New Roman" panose="02020603050405020304" pitchFamily="18" charset="0"/>
                <a:cs typeface="Times New Roman" panose="02020603050405020304" pitchFamily="18" charset="0"/>
              </a:rPr>
              <a:t>（在</a:t>
            </a:r>
            <a:r>
              <a:rPr lang="zh-CN" altLang="zh-CN" sz="2200" dirty="0">
                <a:latin typeface="Times New Roman" panose="02020603050405020304" pitchFamily="18" charset="0"/>
                <a:cs typeface="Times New Roman" panose="02020603050405020304" pitchFamily="18" charset="0"/>
              </a:rPr>
              <a:t>其后加上字符串</a:t>
            </a:r>
            <a:r>
              <a:rPr lang="zh-CN" altLang="zh-CN" sz="2200" dirty="0" smtClean="0">
                <a:latin typeface="Times New Roman" panose="02020603050405020304" pitchFamily="18" charset="0"/>
                <a:cs typeface="Times New Roman" panose="02020603050405020304" pitchFamily="18" charset="0"/>
              </a:rPr>
              <a:t>结束符</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smtClean="0">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dirty="0" smtClean="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hangingPunct="0">
              <a:lnSpc>
                <a:spcPct val="114000"/>
              </a:lnSpc>
              <a:buClr>
                <a:srgbClr val="44546A"/>
              </a:buClr>
            </a:pPr>
            <a:r>
              <a:rPr lang="en-US" altLang="zh-CN" sz="2200" dirty="0">
                <a:latin typeface="Times New Roman" panose="02020603050405020304" pitchFamily="18" charset="0"/>
                <a:cs typeface="Times New Roman" panose="02020603050405020304" pitchFamily="18" charset="0"/>
              </a:rPr>
              <a:t>	</a:t>
            </a:r>
            <a:r>
              <a:rPr lang="zh-CN" altLang="zh-CN" sz="2200" dirty="0">
                <a:latin typeface="Times New Roman" panose="02020603050405020304" pitchFamily="18" charset="0"/>
                <a:cs typeface="Times New Roman" panose="02020603050405020304" pitchFamily="18" charset="0"/>
              </a:rPr>
              <a:t>第</a:t>
            </a:r>
            <a:r>
              <a:rPr lang="en-US" altLang="zh-CN" sz="2200" dirty="0">
                <a:latin typeface="Times New Roman" panose="02020603050405020304" pitchFamily="18" charset="0"/>
                <a:cs typeface="Times New Roman" panose="02020603050405020304" pitchFamily="18" charset="0"/>
              </a:rPr>
              <a:t>3</a:t>
            </a:r>
            <a:r>
              <a:rPr lang="zh-CN" altLang="zh-CN" sz="2200" dirty="0">
                <a:latin typeface="Times New Roman" panose="02020603050405020304" pitchFamily="18" charset="0"/>
                <a:cs typeface="Times New Roman" panose="02020603050405020304" pitchFamily="18" charset="0"/>
              </a:rPr>
              <a:t>个参数指定</a:t>
            </a:r>
            <a:r>
              <a:rPr lang="zh-CN" altLang="en-US" sz="2200" dirty="0">
                <a:latin typeface="Times New Roman" panose="02020603050405020304" pitchFamily="18" charset="0"/>
                <a:cs typeface="Times New Roman" panose="02020603050405020304" pitchFamily="18" charset="0"/>
              </a:rPr>
              <a:t>了</a:t>
            </a:r>
            <a:r>
              <a:rPr lang="zh-CN" altLang="zh-CN" sz="2200" dirty="0">
                <a:latin typeface="Times New Roman" panose="02020603050405020304" pitchFamily="18" charset="0"/>
                <a:cs typeface="Times New Roman" panose="02020603050405020304" pitchFamily="18" charset="0"/>
              </a:rPr>
              <a:t>终止标识符，</a:t>
            </a:r>
            <a:r>
              <a:rPr lang="zh-CN" altLang="en-US" sz="2200" dirty="0">
                <a:latin typeface="Times New Roman" panose="02020603050405020304" pitchFamily="18" charset="0"/>
                <a:cs typeface="Times New Roman" panose="02020603050405020304" pitchFamily="18" charset="0"/>
              </a:rPr>
              <a:t>遇到此字符</a:t>
            </a:r>
            <a:r>
              <a:rPr lang="zh-CN" altLang="zh-CN" sz="2200" dirty="0">
                <a:latin typeface="Times New Roman" panose="02020603050405020304" pitchFamily="18" charset="0"/>
                <a:cs typeface="Times New Roman" panose="02020603050405020304" pitchFamily="18" charset="0"/>
              </a:rPr>
              <a:t>则提前结束读取。</a:t>
            </a:r>
            <a:r>
              <a:rPr lang="zh-CN" altLang="en-US" sz="2200" dirty="0">
                <a:latin typeface="Times New Roman" panose="02020603050405020304" pitchFamily="18" charset="0"/>
                <a:cs typeface="Times New Roman" panose="02020603050405020304" pitchFamily="18" charset="0"/>
              </a:rPr>
              <a:t>默认值</a:t>
            </a:r>
            <a:r>
              <a:rPr lang="zh-CN" altLang="en-US" sz="2200" dirty="0" smtClean="0">
                <a:latin typeface="Times New Roman" panose="02020603050405020304" pitchFamily="18" charset="0"/>
                <a:cs typeface="Times New Roman" panose="02020603050405020304" pitchFamily="18" charset="0"/>
              </a:rPr>
              <a:t>为</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smtClean="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zh-CN" altLang="zh-CN" sz="2200" dirty="0" smtClean="0">
                <a:latin typeface="Times New Roman" panose="02020603050405020304" pitchFamily="18" charset="0"/>
                <a:cs typeface="Times New Roman" panose="02020603050405020304" pitchFamily="18" charset="0"/>
              </a:rPr>
              <a:t>若</a:t>
            </a:r>
            <a:r>
              <a:rPr lang="zh-CN" altLang="zh-CN" sz="2200" dirty="0">
                <a:latin typeface="Times New Roman" panose="02020603050405020304" pitchFamily="18" charset="0"/>
                <a:cs typeface="Times New Roman" panose="02020603050405020304" pitchFamily="18" charset="0"/>
              </a:rPr>
              <a:t>读取成功，函数返回值为真（非</a:t>
            </a:r>
            <a:r>
              <a:rPr lang="en-US" altLang="zh-CN" sz="2200" dirty="0">
                <a:latin typeface="Times New Roman" panose="02020603050405020304" pitchFamily="18" charset="0"/>
                <a:cs typeface="Times New Roman" panose="02020603050405020304" pitchFamily="18" charset="0"/>
              </a:rPr>
              <a:t>0</a:t>
            </a:r>
            <a:r>
              <a:rPr lang="zh-CN" altLang="zh-CN" sz="2200" dirty="0">
                <a:latin typeface="Times New Roman" panose="02020603050405020304" pitchFamily="18" charset="0"/>
                <a:cs typeface="Times New Roman" panose="02020603050405020304" pitchFamily="18" charset="0"/>
              </a:rPr>
              <a:t>）值，若读取失败（遇到文件结束符</a:t>
            </a:r>
            <a:r>
              <a:rPr lang="en-US" altLang="zh-CN" sz="2200" dirty="0">
                <a:latin typeface="Times New Roman" panose="02020603050405020304" pitchFamily="18" charset="0"/>
                <a:cs typeface="Times New Roman" panose="02020603050405020304" pitchFamily="18" charset="0"/>
              </a:rPr>
              <a:t>EOF</a:t>
            </a:r>
            <a:r>
              <a:rPr lang="zh-CN" altLang="zh-CN" sz="2200" dirty="0">
                <a:latin typeface="Times New Roman" panose="02020603050405020304" pitchFamily="18" charset="0"/>
                <a:cs typeface="Times New Roman" panose="02020603050405020304" pitchFamily="18" charset="0"/>
              </a:rPr>
              <a:t>），函数返回值为假（</a:t>
            </a:r>
            <a:r>
              <a:rPr lang="en-US" altLang="zh-CN" sz="2200" dirty="0">
                <a:latin typeface="Times New Roman" panose="02020603050405020304" pitchFamily="18" charset="0"/>
                <a:cs typeface="Times New Roman" panose="02020603050405020304" pitchFamily="18" charset="0"/>
              </a:rPr>
              <a:t>0</a:t>
            </a:r>
            <a:r>
              <a:rPr lang="zh-CN" altLang="zh-CN" sz="2200" dirty="0">
                <a:latin typeface="Times New Roman" panose="02020603050405020304" pitchFamily="18" charset="0"/>
                <a:cs typeface="Times New Roman" panose="02020603050405020304" pitchFamily="18" charset="0"/>
              </a:rPr>
              <a:t>）值。</a:t>
            </a:r>
            <a:endParaRPr lang="en-US" altLang="zh-CN" sz="2200" dirty="0">
              <a:latin typeface="Times New Roman" panose="02020603050405020304" pitchFamily="18" charset="0"/>
              <a:cs typeface="Times New Roman" panose="02020603050405020304" pitchFamily="18" charset="0"/>
            </a:endParaRPr>
          </a:p>
        </p:txBody>
      </p:sp>
      <p:grpSp>
        <p:nvGrpSpPr>
          <p:cNvPr id="4" name="组合 3"/>
          <p:cNvGrpSpPr/>
          <p:nvPr/>
        </p:nvGrpSpPr>
        <p:grpSpPr>
          <a:xfrm>
            <a:off x="1853090" y="3053607"/>
            <a:ext cx="8503744" cy="717212"/>
            <a:chOff x="1772414" y="3115219"/>
            <a:chExt cx="8503744" cy="717212"/>
          </a:xfrm>
        </p:grpSpPr>
        <p:sp>
          <p:nvSpPr>
            <p:cNvPr id="53" name="矩形 52"/>
            <p:cNvSpPr/>
            <p:nvPr/>
          </p:nvSpPr>
          <p:spPr>
            <a:xfrm>
              <a:off x="2031974" y="3233133"/>
              <a:ext cx="8158003" cy="461665"/>
            </a:xfrm>
            <a:prstGeom prst="rect">
              <a:avLst/>
            </a:prstGeom>
            <a:ln w="76200">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a:latin typeface="Times New Roman" panose="02020603050405020304" pitchFamily="18" charset="0"/>
                  <a:cs typeface="Times New Roman" panose="02020603050405020304" pitchFamily="18" charset="0"/>
                </a:rPr>
                <a:t>in.getline</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字符数组名或字符型指针</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字符个数</a:t>
              </a:r>
              <a:r>
                <a:rPr lang="en-US" altLang="zh-CN" sz="2400" dirty="0">
                  <a:latin typeface="Times New Roman" panose="02020603050405020304" pitchFamily="18" charset="0"/>
                  <a:cs typeface="Times New Roman" panose="02020603050405020304" pitchFamily="18" charset="0"/>
                </a:rPr>
                <a:t>n, </a:t>
              </a:r>
              <a:r>
                <a:rPr lang="zh-CN" altLang="en-US" sz="2400" dirty="0">
                  <a:latin typeface="Times New Roman" panose="02020603050405020304" pitchFamily="18" charset="0"/>
                  <a:cs typeface="Times New Roman" panose="02020603050405020304" pitchFamily="18" charset="0"/>
                </a:rPr>
                <a:t>终止标识符</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
          <p:nvSpPr>
            <p:cNvPr id="54" name="矩形 53"/>
            <p:cNvSpPr/>
            <p:nvPr/>
          </p:nvSpPr>
          <p:spPr>
            <a:xfrm>
              <a:off x="1783979" y="3115219"/>
              <a:ext cx="8489573" cy="71721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55" name="直接连接符 54"/>
            <p:cNvCxnSpPr/>
            <p:nvPr/>
          </p:nvCxnSpPr>
          <p:spPr>
            <a:xfrm>
              <a:off x="1772414" y="3302671"/>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0276158" y="3302671"/>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1">
                                            <p:txEl>
                                              <p:pRg st="0" end="0"/>
                                            </p:txEl>
                                          </p:spTgt>
                                        </p:tgtEl>
                                        <p:attrNameLst>
                                          <p:attrName>style.visibility</p:attrName>
                                        </p:attrNameLst>
                                      </p:cBhvr>
                                      <p:to>
                                        <p:strVal val="visible"/>
                                      </p:to>
                                    </p:set>
                                    <p:anim calcmode="lin" valueType="num">
                                      <p:cBhvr additive="base">
                                        <p:cTn id="24"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1">
                                            <p:txEl>
                                              <p:pRg st="1" end="1"/>
                                            </p:txEl>
                                          </p:spTgt>
                                        </p:tgtEl>
                                        <p:attrNameLst>
                                          <p:attrName>style.visibility</p:attrName>
                                        </p:attrNameLst>
                                      </p:cBhvr>
                                      <p:to>
                                        <p:strVal val="visible"/>
                                      </p:to>
                                    </p:set>
                                    <p:anim calcmode="lin" valueType="num">
                                      <p:cBhvr additive="base">
                                        <p:cTn id="30" dur="500" fill="hold"/>
                                        <p:tgtEl>
                                          <p:spTgt spid="51">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1">
                                            <p:txEl>
                                              <p:pRg st="2" end="2"/>
                                            </p:txEl>
                                          </p:spTgt>
                                        </p:tgtEl>
                                        <p:attrNameLst>
                                          <p:attrName>style.visibility</p:attrName>
                                        </p:attrNameLst>
                                      </p:cBhvr>
                                      <p:to>
                                        <p:strVal val="visible"/>
                                      </p:to>
                                    </p:set>
                                    <p:anim calcmode="lin" valueType="num">
                                      <p:cBhvr additive="base">
                                        <p:cTn id="36" dur="500" fill="hold"/>
                                        <p:tgtEl>
                                          <p:spTgt spid="51">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1">
                                            <p:txEl>
                                              <p:pRg st="3" end="3"/>
                                            </p:txEl>
                                          </p:spTgt>
                                        </p:tgtEl>
                                        <p:attrNameLst>
                                          <p:attrName>style.visibility</p:attrName>
                                        </p:attrNameLst>
                                      </p:cBhvr>
                                      <p:to>
                                        <p:strVal val="visible"/>
                                      </p:to>
                                    </p:set>
                                    <p:anim calcmode="lin" valueType="num">
                                      <p:cBhvr additive="base">
                                        <p:cTn id="42" dur="500" fill="hold"/>
                                        <p:tgtEl>
                                          <p:spTgt spid="51">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51">
                                            <p:txEl>
                                              <p:pRg st="4" end="4"/>
                                            </p:txEl>
                                          </p:spTgt>
                                        </p:tgtEl>
                                        <p:attrNameLst>
                                          <p:attrName>style.visibility</p:attrName>
                                        </p:attrNameLst>
                                      </p:cBhvr>
                                      <p:to>
                                        <p:strVal val="visible"/>
                                      </p:to>
                                    </p:set>
                                    <p:anim calcmode="lin" valueType="num">
                                      <p:cBhvr additive="base">
                                        <p:cTn id="48" dur="500" fill="hold"/>
                                        <p:tgtEl>
                                          <p:spTgt spid="51">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5068389" y="1967136"/>
            <a:ext cx="6540905" cy="3039422"/>
          </a:xfrm>
          <a:prstGeom prst="rect">
            <a:avLst/>
          </a:prstGeom>
        </p:spPr>
        <p:txBody>
          <a:bodyPr wrap="square">
            <a:spAutoFit/>
          </a:bodyPr>
          <a:lstStyle/>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#include &lt;iostream&gt;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using namespace std;</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int main()</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int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len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maxlen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char s[80], t[80];</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140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请输入若干个字符串：</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p:cNvGrpSpPr/>
          <p:nvPr/>
        </p:nvGrpSpPr>
        <p:grpSpPr>
          <a:xfrm>
            <a:off x="549001" y="555626"/>
            <a:ext cx="5495184" cy="876848"/>
            <a:chOff x="326687" y="247818"/>
            <a:chExt cx="4861582" cy="725466"/>
          </a:xfrm>
        </p:grpSpPr>
        <p:sp>
          <p:nvSpPr>
            <p:cNvPr id="31" name="文本框 30"/>
            <p:cNvSpPr txBox="1"/>
            <p:nvPr/>
          </p:nvSpPr>
          <p:spPr bwMode="auto">
            <a:xfrm>
              <a:off x="949936" y="412399"/>
              <a:ext cx="37063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zh-CN" altLang="en-US" sz="2400" dirty="0">
                  <a:solidFill>
                    <a:srgbClr val="0070C0"/>
                  </a:solidFill>
                  <a:latin typeface="Times New Roman" panose="02020603050405020304" pitchFamily="18" charset="0"/>
                  <a:cs typeface="Times New Roman" panose="02020603050405020304" pitchFamily="18" charset="0"/>
                </a:rPr>
                <a:t>使用</a:t>
              </a:r>
              <a:r>
                <a:rPr lang="en-US" altLang="zh-CN" sz="2400" dirty="0">
                  <a:solidFill>
                    <a:srgbClr val="0070C0"/>
                  </a:solidFill>
                  <a:latin typeface="Times New Roman" panose="02020603050405020304" pitchFamily="18" charset="0"/>
                  <a:cs typeface="Times New Roman" panose="02020603050405020304" pitchFamily="18" charset="0"/>
                </a:rPr>
                <a:t>getline</a:t>
              </a:r>
              <a:r>
                <a:rPr lang="zh-CN" altLang="en-US" sz="2400" dirty="0">
                  <a:solidFill>
                    <a:srgbClr val="0070C0"/>
                  </a:solidFill>
                  <a:latin typeface="Times New Roman" panose="02020603050405020304" pitchFamily="18" charset="0"/>
                  <a:cs typeface="Times New Roman" panose="02020603050405020304" pitchFamily="18" charset="0"/>
                </a:rPr>
                <a:t>函数进行标准输入</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50" name="直接连接符 4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4" name="任意多边形: 形状 5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solidFill>
                      <a:srgbClr val="0070C0"/>
                    </a:solidFill>
                    <a:latin typeface="+mn-ea"/>
                  </a:endParaRPr>
                </a:p>
              </p:txBody>
            </p:sp>
            <p:sp>
              <p:nvSpPr>
                <p:cNvPr id="55" name="任意多边形: 形状 5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070C0"/>
                    </a:solidFill>
                    <a:latin typeface="+mn-ea"/>
                  </a:endParaRPr>
                </a:p>
              </p:txBody>
            </p:sp>
          </p:grpSp>
          <p:grpSp>
            <p:nvGrpSpPr>
              <p:cNvPr id="34" name="组合 33"/>
              <p:cNvGrpSpPr/>
              <p:nvPr/>
            </p:nvGrpSpPr>
            <p:grpSpPr>
              <a:xfrm>
                <a:off x="349799" y="711709"/>
                <a:ext cx="4815092" cy="261575"/>
                <a:chOff x="358852" y="925118"/>
                <a:chExt cx="4815092" cy="261575"/>
              </a:xfrm>
            </p:grpSpPr>
            <p:cxnSp>
              <p:nvCxnSpPr>
                <p:cNvPr id="43" name="直接连接符 4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4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rgbClr val="0070C0"/>
                    </a:solidFill>
                    <a:latin typeface="+mn-ea"/>
                  </a:endParaRPr>
                </a:p>
              </p:txBody>
            </p:sp>
            <p:sp>
              <p:nvSpPr>
                <p:cNvPr id="49" name="任意多边形: 形状 4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070C0"/>
                    </a:solidFill>
                    <a:latin typeface="+mn-ea"/>
                  </a:endParaRPr>
                </a:p>
              </p:txBody>
            </p:sp>
          </p:grpSp>
          <p:grpSp>
            <p:nvGrpSpPr>
              <p:cNvPr id="35" name="组合 34"/>
              <p:cNvGrpSpPr/>
              <p:nvPr/>
            </p:nvGrpSpPr>
            <p:grpSpPr>
              <a:xfrm>
                <a:off x="5138963" y="489126"/>
                <a:ext cx="49306" cy="329693"/>
                <a:chOff x="5138963" y="489126"/>
                <a:chExt cx="49306" cy="329693"/>
              </a:xfrm>
            </p:grpSpPr>
            <p:sp>
              <p:nvSpPr>
                <p:cNvPr id="41" name="椭圆 4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sp>
              <p:nvSpPr>
                <p:cNvPr id="42"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grpSp>
      </p:grpSp>
      <p:grpSp>
        <p:nvGrpSpPr>
          <p:cNvPr id="56" name="组合 55"/>
          <p:cNvGrpSpPr/>
          <p:nvPr/>
        </p:nvGrpSpPr>
        <p:grpSpPr>
          <a:xfrm>
            <a:off x="1626237" y="2429043"/>
            <a:ext cx="2990777" cy="2965441"/>
            <a:chOff x="1393297" y="2393098"/>
            <a:chExt cx="2990777" cy="2965441"/>
          </a:xfrm>
        </p:grpSpPr>
        <p:sp>
          <p:nvSpPr>
            <p:cNvPr id="57" name="椭圆 56"/>
            <p:cNvSpPr/>
            <p:nvPr/>
          </p:nvSpPr>
          <p:spPr>
            <a:xfrm rot="16200000">
              <a:off x="1405965" y="2380430"/>
              <a:ext cx="2965441" cy="2990777"/>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625819" y="2986403"/>
              <a:ext cx="2611390" cy="2123658"/>
            </a:xfrm>
            <a:prstGeom prst="rect">
              <a:avLst/>
            </a:prstGeom>
          </p:spPr>
          <p:txBody>
            <a:bodyPr wrap="square">
              <a:spAutoFit/>
            </a:bodyPr>
            <a:lstStyle/>
            <a:p>
              <a:pPr algn="ctr">
                <a:spcBef>
                  <a:spcPts val="600"/>
                </a:spcBef>
                <a:buClr>
                  <a:srgbClr val="7030A0"/>
                </a:buClr>
              </a:pP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从键盘输入若干个字符串（遇到回车符表示一个字符串的结束），输出其中长度最大的字符串及其长度。</a:t>
              </a:r>
              <a:endPar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60" name="组合 59"/>
          <p:cNvGrpSpPr/>
          <p:nvPr/>
        </p:nvGrpSpPr>
        <p:grpSpPr>
          <a:xfrm>
            <a:off x="1528418" y="2185185"/>
            <a:ext cx="837162" cy="837163"/>
            <a:chOff x="777424" y="1659420"/>
            <a:chExt cx="779195" cy="779196"/>
          </a:xfrm>
        </p:grpSpPr>
        <p:grpSp>
          <p:nvGrpSpPr>
            <p:cNvPr id="61" name="组合 60"/>
            <p:cNvGrpSpPr/>
            <p:nvPr/>
          </p:nvGrpSpPr>
          <p:grpSpPr>
            <a:xfrm>
              <a:off x="777424" y="1659420"/>
              <a:ext cx="779195" cy="779196"/>
              <a:chOff x="2124362" y="2491950"/>
              <a:chExt cx="779195" cy="779196"/>
            </a:xfrm>
          </p:grpSpPr>
          <p:sp>
            <p:nvSpPr>
              <p:cNvPr id="63" name="椭圆 62"/>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2167109" y="2534697"/>
                <a:ext cx="693703" cy="693701"/>
                <a:chOff x="1187907" y="1083137"/>
                <a:chExt cx="850422" cy="850420"/>
              </a:xfrm>
            </p:grpSpPr>
            <p:sp>
              <p:nvSpPr>
                <p:cNvPr id="68" name="弧形 67"/>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弧形 68"/>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65" name="组合 64"/>
              <p:cNvGrpSpPr/>
              <p:nvPr/>
            </p:nvGrpSpPr>
            <p:grpSpPr>
              <a:xfrm>
                <a:off x="2167109" y="2534697"/>
                <a:ext cx="693703" cy="693701"/>
                <a:chOff x="1187907" y="1083137"/>
                <a:chExt cx="850422" cy="850420"/>
              </a:xfrm>
            </p:grpSpPr>
            <p:sp>
              <p:nvSpPr>
                <p:cNvPr id="66" name="弧形 65"/>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弧形 66"/>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62" name="矩形 61"/>
            <p:cNvSpPr/>
            <p:nvPr/>
          </p:nvSpPr>
          <p:spPr>
            <a:xfrm>
              <a:off x="937848" y="1818184"/>
              <a:ext cx="458345" cy="429698"/>
            </a:xfrm>
            <a:prstGeom prst="rect">
              <a:avLst/>
            </a:prstGeom>
          </p:spPr>
          <p:txBody>
            <a:bodyPr wrap="none">
              <a:spAutoFit/>
            </a:bodyPr>
            <a:lstStyle/>
            <a:p>
              <a:r>
                <a:rPr lang="zh-CN" altLang="zh-CN" sz="2400" dirty="0" smtClean="0">
                  <a:solidFill>
                    <a:srgbClr val="0070C0"/>
                  </a:solidFill>
                  <a:latin typeface="Times New Roman" panose="02020603050405020304" pitchFamily="18" charset="0"/>
                  <a:cs typeface="Times New Roman" panose="02020603050405020304" pitchFamily="18" charset="0"/>
                </a:rPr>
                <a:t>例</a:t>
              </a:r>
              <a:endParaRPr lang="zh-CN" altLang="en-US" sz="2400" dirty="0">
                <a:solidFill>
                  <a:srgbClr val="0070C0"/>
                </a:solidFill>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500" fill="hold"/>
                                        <p:tgtEl>
                                          <p:spTgt spid="56"/>
                                        </p:tgtEl>
                                        <p:attrNameLst>
                                          <p:attrName>ppt_w</p:attrName>
                                        </p:attrNameLst>
                                      </p:cBhvr>
                                      <p:tavLst>
                                        <p:tav tm="0">
                                          <p:val>
                                            <p:fltVal val="0"/>
                                          </p:val>
                                        </p:tav>
                                        <p:tav tm="100000">
                                          <p:val>
                                            <p:strVal val="#ppt_w"/>
                                          </p:val>
                                        </p:tav>
                                      </p:tavLst>
                                    </p:anim>
                                    <p:anim calcmode="lin" valueType="num">
                                      <p:cBhvr>
                                        <p:cTn id="12" dur="500" fill="hold"/>
                                        <p:tgtEl>
                                          <p:spTgt spid="56"/>
                                        </p:tgtEl>
                                        <p:attrNameLst>
                                          <p:attrName>ppt_h</p:attrName>
                                        </p:attrNameLst>
                                      </p:cBhvr>
                                      <p:tavLst>
                                        <p:tav tm="0">
                                          <p:val>
                                            <p:fltVal val="0"/>
                                          </p:val>
                                        </p:tav>
                                        <p:tav tm="100000">
                                          <p:val>
                                            <p:strVal val="#ppt_h"/>
                                          </p:val>
                                        </p:tav>
                                      </p:tavLst>
                                    </p:anim>
                                    <p:animEffect transition="in" filter="fade">
                                      <p:cBhvr>
                                        <p:cTn id="13" dur="500"/>
                                        <p:tgtEl>
                                          <p:spTgt spid="56"/>
                                        </p:tgtEl>
                                      </p:cBhvr>
                                    </p:animEffect>
                                  </p:childTnLst>
                                </p:cTn>
                              </p:par>
                              <p:par>
                                <p:cTn id="14" presetID="23" presetClass="entr" presetSubtype="288"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p:cTn id="16" dur="500" fill="hold"/>
                                        <p:tgtEl>
                                          <p:spTgt spid="60"/>
                                        </p:tgtEl>
                                        <p:attrNameLst>
                                          <p:attrName>ppt_w</p:attrName>
                                        </p:attrNameLst>
                                      </p:cBhvr>
                                      <p:tavLst>
                                        <p:tav tm="0">
                                          <p:val>
                                            <p:strVal val="4/3*#ppt_w"/>
                                          </p:val>
                                        </p:tav>
                                        <p:tav tm="100000">
                                          <p:val>
                                            <p:strVal val="#ppt_w"/>
                                          </p:val>
                                        </p:tav>
                                      </p:tavLst>
                                    </p:anim>
                                    <p:anim calcmode="lin" valueType="num">
                                      <p:cBhvr>
                                        <p:cTn id="17" dur="500" fill="hold"/>
                                        <p:tgtEl>
                                          <p:spTgt spid="60"/>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04733" y="1694558"/>
            <a:ext cx="11099587" cy="4552015"/>
          </a:xfrm>
          <a:prstGeom prst="rect">
            <a:avLst/>
          </a:prstGeom>
        </p:spPr>
        <p:txBody>
          <a:bodyPr wrap="square">
            <a:spAutoFit/>
          </a:bodyPr>
          <a:lstStyle/>
          <a:p>
            <a:pPr hangingPunct="0">
              <a:lnSpc>
                <a:spcPct val="90000"/>
              </a:lnSpc>
              <a:buClr>
                <a:srgbClr val="44546A"/>
              </a:buClr>
            </a:pP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while (</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cin.getline</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(s,80))     // </a:t>
            </a: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输入字符串到数组</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，按</a:t>
            </a:r>
            <a:r>
              <a:rPr lang="en-US" altLang="zh-CN" sz="23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Ctrl+Z</a:t>
            </a: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结束循环</a:t>
            </a:r>
            <a:endParaRPr lang="zh-CN" altLang="en-US"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zh-CN"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len</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int</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strlen</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(s);   // </a:t>
            </a: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计算当前字符串的长度</a:t>
            </a:r>
            <a:endParaRPr lang="zh-CN" altLang="en-US"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if (</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len</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&gt;</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maxlen</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如果当前字符串长度大于原来最长字符串的长度</a:t>
            </a:r>
            <a:endParaRPr lang="en-US" altLang="zh-CN"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maxlen</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len</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更新</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maxlen</a:t>
            </a: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的值</a:t>
            </a:r>
            <a:endParaRPr lang="zh-CN" altLang="en-US"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strcpy</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(t, s);	// </a:t>
            </a: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将当前字符串拷贝到</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中</a:t>
            </a:r>
            <a:endParaRPr lang="zh-CN" altLang="en-US"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长度最大的字符串是：</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"&lt;&lt;t&lt;&lt;</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300" dirty="0">
                <a:latin typeface="Times New Roman" panose="02020603050405020304" pitchFamily="18" charset="0"/>
                <a:ea typeface="微软雅黑" panose="020B0503020204020204" pitchFamily="34" charset="-122"/>
                <a:cs typeface="Times New Roman" panose="02020603050405020304" pitchFamily="18" charset="0"/>
              </a:rPr>
              <a:t>其长度为：</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maxlen</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3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	return 0;</a:t>
            </a:r>
            <a:endParaRPr lang="en-US" altLang="zh-CN" sz="23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90000"/>
              </a:lnSpc>
              <a:buClr>
                <a:srgbClr val="44546A"/>
              </a:buClr>
            </a:pPr>
            <a:r>
              <a:rPr lang="en-US" altLang="zh-CN" sz="23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3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7" name="组合 27"/>
          <p:cNvGrpSpPr/>
          <p:nvPr/>
        </p:nvGrpSpPr>
        <p:grpSpPr>
          <a:xfrm>
            <a:off x="549001" y="555626"/>
            <a:ext cx="5495184" cy="876848"/>
            <a:chOff x="326687" y="247818"/>
            <a:chExt cx="4861582" cy="725466"/>
          </a:xfrm>
        </p:grpSpPr>
        <p:sp>
          <p:nvSpPr>
            <p:cNvPr id="28" name="文本框 30"/>
            <p:cNvSpPr txBox="1"/>
            <p:nvPr/>
          </p:nvSpPr>
          <p:spPr bwMode="auto">
            <a:xfrm>
              <a:off x="949936" y="412399"/>
              <a:ext cx="37063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zh-CN" altLang="en-US" sz="2400" dirty="0">
                  <a:solidFill>
                    <a:srgbClr val="0070C0"/>
                  </a:solidFill>
                  <a:latin typeface="Times New Roman" panose="02020603050405020304" pitchFamily="18" charset="0"/>
                  <a:cs typeface="Times New Roman" panose="02020603050405020304" pitchFamily="18" charset="0"/>
                </a:rPr>
                <a:t>使用</a:t>
              </a:r>
              <a:r>
                <a:rPr lang="en-US" altLang="zh-CN" sz="2400" dirty="0">
                  <a:solidFill>
                    <a:srgbClr val="0070C0"/>
                  </a:solidFill>
                  <a:latin typeface="Times New Roman" panose="02020603050405020304" pitchFamily="18" charset="0"/>
                  <a:cs typeface="Times New Roman" panose="02020603050405020304" pitchFamily="18" charset="0"/>
                </a:rPr>
                <a:t>getline</a:t>
              </a:r>
              <a:r>
                <a:rPr lang="zh-CN" altLang="en-US" sz="2400" dirty="0">
                  <a:solidFill>
                    <a:srgbClr val="0070C0"/>
                  </a:solidFill>
                  <a:latin typeface="Times New Roman" panose="02020603050405020304" pitchFamily="18" charset="0"/>
                  <a:cs typeface="Times New Roman" panose="02020603050405020304" pitchFamily="18" charset="0"/>
                </a:rPr>
                <a:t>函数进行标准输入</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29" name="组合 31"/>
            <p:cNvGrpSpPr/>
            <p:nvPr/>
          </p:nvGrpSpPr>
          <p:grpSpPr>
            <a:xfrm>
              <a:off x="326687" y="247818"/>
              <a:ext cx="4861582" cy="725466"/>
              <a:chOff x="326687" y="247818"/>
              <a:chExt cx="4861582" cy="725466"/>
            </a:xfrm>
          </p:grpSpPr>
          <p:grpSp>
            <p:nvGrpSpPr>
              <p:cNvPr id="30" name="组合 32"/>
              <p:cNvGrpSpPr/>
              <p:nvPr/>
            </p:nvGrpSpPr>
            <p:grpSpPr>
              <a:xfrm>
                <a:off x="349799" y="247818"/>
                <a:ext cx="4791980" cy="261575"/>
                <a:chOff x="349799" y="247818"/>
                <a:chExt cx="4791980" cy="261575"/>
              </a:xfrm>
            </p:grpSpPr>
            <p:cxnSp>
              <p:nvCxnSpPr>
                <p:cNvPr id="46" name="直接连接符 4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5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5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5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5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solidFill>
                      <a:srgbClr val="0070C0"/>
                    </a:solidFill>
                    <a:latin typeface="+mn-ea"/>
                  </a:endParaRPr>
                </a:p>
              </p:txBody>
            </p:sp>
            <p:sp>
              <p:nvSpPr>
                <p:cNvPr id="51" name="任意多边形: 形状 5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070C0"/>
                    </a:solidFill>
                    <a:latin typeface="+mn-ea"/>
                  </a:endParaRPr>
                </a:p>
              </p:txBody>
            </p:sp>
          </p:grpSp>
          <p:grpSp>
            <p:nvGrpSpPr>
              <p:cNvPr id="32" name="组合 33"/>
              <p:cNvGrpSpPr/>
              <p:nvPr/>
            </p:nvGrpSpPr>
            <p:grpSpPr>
              <a:xfrm>
                <a:off x="349799" y="711709"/>
                <a:ext cx="4815092" cy="261575"/>
                <a:chOff x="358852" y="925118"/>
                <a:chExt cx="4815092" cy="261575"/>
              </a:xfrm>
            </p:grpSpPr>
            <p:cxnSp>
              <p:nvCxnSpPr>
                <p:cNvPr id="39" name="直接连接符 4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4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4" name="任意多边形: 形状 4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rgbClr val="0070C0"/>
                    </a:solidFill>
                    <a:latin typeface="+mn-ea"/>
                  </a:endParaRPr>
                </a:p>
              </p:txBody>
            </p:sp>
            <p:sp>
              <p:nvSpPr>
                <p:cNvPr id="45" name="任意多边形: 形状 4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070C0"/>
                    </a:solidFill>
                    <a:latin typeface="+mn-ea"/>
                  </a:endParaRPr>
                </a:p>
              </p:txBody>
            </p:sp>
          </p:grpSp>
          <p:grpSp>
            <p:nvGrpSpPr>
              <p:cNvPr id="33" name="组合 34"/>
              <p:cNvGrpSpPr/>
              <p:nvPr/>
            </p:nvGrpSpPr>
            <p:grpSpPr>
              <a:xfrm>
                <a:off x="5138963" y="489126"/>
                <a:ext cx="49306" cy="329693"/>
                <a:chOff x="5138963" y="489126"/>
                <a:chExt cx="49306" cy="329693"/>
              </a:xfrm>
            </p:grpSpPr>
            <p:sp>
              <p:nvSpPr>
                <p:cNvPr id="37" name="椭圆 4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sp>
              <p:nvSpPr>
                <p:cNvPr id="38"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grpSp>
            <p:nvGrpSpPr>
              <p:cNvPr id="34" name="组合 35"/>
              <p:cNvGrpSpPr/>
              <p:nvPr/>
            </p:nvGrpSpPr>
            <p:grpSpPr>
              <a:xfrm>
                <a:off x="326687" y="399838"/>
                <a:ext cx="49306" cy="329693"/>
                <a:chOff x="5138963" y="489126"/>
                <a:chExt cx="49306" cy="329693"/>
              </a:xfrm>
            </p:grpSpPr>
            <p:sp>
              <p:nvSpPr>
                <p:cNvPr id="35"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sp>
              <p:nvSpPr>
                <p:cNvPr id="36"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grpSp>
      </p:grpSp>
      <p:grpSp>
        <p:nvGrpSpPr>
          <p:cNvPr id="52" name="组合 45"/>
          <p:cNvGrpSpPr/>
          <p:nvPr/>
        </p:nvGrpSpPr>
        <p:grpSpPr>
          <a:xfrm>
            <a:off x="7484261" y="4362712"/>
            <a:ext cx="3836708" cy="2042043"/>
            <a:chOff x="5960125" y="2504386"/>
            <a:chExt cx="5179022" cy="2756474"/>
          </a:xfrm>
        </p:grpSpPr>
        <p:grpSp>
          <p:nvGrpSpPr>
            <p:cNvPr id="53" name="组合 46"/>
            <p:cNvGrpSpPr/>
            <p:nvPr/>
          </p:nvGrpSpPr>
          <p:grpSpPr>
            <a:xfrm>
              <a:off x="5960125" y="2504386"/>
              <a:ext cx="5179022" cy="2756474"/>
              <a:chOff x="1584402" y="1903846"/>
              <a:chExt cx="9062674" cy="3823037"/>
            </a:xfrm>
          </p:grpSpPr>
          <p:grpSp>
            <p:nvGrpSpPr>
              <p:cNvPr id="55" name="组合 48"/>
              <p:cNvGrpSpPr/>
              <p:nvPr/>
            </p:nvGrpSpPr>
            <p:grpSpPr>
              <a:xfrm>
                <a:off x="1584402" y="3589771"/>
                <a:ext cx="9062674" cy="2137112"/>
                <a:chOff x="1584402" y="3589771"/>
                <a:chExt cx="9062674" cy="2137112"/>
              </a:xfrm>
            </p:grpSpPr>
            <p:sp>
              <p:nvSpPr>
                <p:cNvPr id="66"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任意多边形: 形状 6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6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6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6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49"/>
              <p:cNvGrpSpPr/>
              <p:nvPr/>
            </p:nvGrpSpPr>
            <p:grpSpPr>
              <a:xfrm flipH="1" flipV="1">
                <a:off x="1584402" y="1903846"/>
                <a:ext cx="9062674" cy="2137112"/>
                <a:chOff x="1584402" y="3589771"/>
                <a:chExt cx="9062674" cy="2137112"/>
              </a:xfrm>
            </p:grpSpPr>
            <p:sp>
              <p:nvSpPr>
                <p:cNvPr id="57" name="任意多边形: 形状 50"/>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51"/>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2"/>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5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任意多边形: 形状 5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5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5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5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4" name="矩形 47"/>
            <p:cNvSpPr/>
            <p:nvPr/>
          </p:nvSpPr>
          <p:spPr>
            <a:xfrm>
              <a:off x="6442132" y="2622670"/>
              <a:ext cx="4391016" cy="2279985"/>
            </a:xfrm>
            <a:prstGeom prst="rect">
              <a:avLst/>
            </a:prstGeom>
          </p:spPr>
          <p:txBody>
            <a:bodyPr wrap="square">
              <a:spAutoFit/>
            </a:bodyPr>
            <a:lstStyle/>
            <a:p>
              <a:pPr>
                <a:lnSpc>
                  <a:spcPct val="150000"/>
                </a:lnSpc>
              </a:pPr>
              <a:r>
                <a:rPr lang="zh-CN" altLang="en-US" sz="2400" b="1" dirty="0">
                  <a:solidFill>
                    <a:srgbClr val="0070C0"/>
                  </a:solidFill>
                  <a:latin typeface="Times New Roman" panose="02020603050405020304" pitchFamily="18" charset="0"/>
                  <a:cs typeface="Times New Roman" panose="02020603050405020304" pitchFamily="18" charset="0"/>
                </a:rPr>
                <a:t>提示：</a:t>
              </a:r>
              <a:endParaRPr lang="zh-CN" altLang="en-US" sz="2400" b="1" dirty="0">
                <a:solidFill>
                  <a:srgbClr val="0070C0"/>
                </a:solidFill>
                <a:latin typeface="Times New Roman" panose="02020603050405020304" pitchFamily="18" charset="0"/>
                <a:cs typeface="Times New Roman" panose="02020603050405020304" pitchFamily="18" charset="0"/>
              </a:endParaRPr>
            </a:p>
            <a:p>
              <a:pPr>
                <a:lnSpc>
                  <a:spcPct val="150000"/>
                </a:lnSpc>
              </a:pPr>
              <a:r>
                <a:rPr lang="zh-CN" altLang="en-US" sz="2400" dirty="0">
                  <a:solidFill>
                    <a:srgbClr val="0070C0"/>
                  </a:solidFill>
                  <a:latin typeface="Times New Roman" panose="02020603050405020304" pitchFamily="18" charset="0"/>
                  <a:cs typeface="Times New Roman" panose="02020603050405020304" pitchFamily="18" charset="0"/>
                </a:rPr>
                <a:t>文件结束符</a:t>
              </a:r>
              <a:r>
                <a:rPr lang="en-US" altLang="zh-CN" sz="2400" dirty="0">
                  <a:solidFill>
                    <a:srgbClr val="0070C0"/>
                  </a:solidFill>
                  <a:latin typeface="Times New Roman" panose="02020603050405020304" pitchFamily="18" charset="0"/>
                  <a:cs typeface="Times New Roman" panose="02020603050405020304" pitchFamily="18" charset="0"/>
                </a:rPr>
                <a:t>EOF</a:t>
              </a:r>
              <a:r>
                <a:rPr lang="zh-CN" altLang="en-US" sz="2400" dirty="0">
                  <a:solidFill>
                    <a:srgbClr val="0070C0"/>
                  </a:solidFill>
                  <a:latin typeface="Times New Roman" panose="02020603050405020304" pitchFamily="18" charset="0"/>
                  <a:cs typeface="Times New Roman" panose="02020603050405020304" pitchFamily="18" charset="0"/>
                </a:rPr>
                <a:t>对应键盘组合键</a:t>
              </a:r>
              <a:r>
                <a:rPr lang="en-US" altLang="zh-CN" sz="2400" dirty="0" err="1">
                  <a:solidFill>
                    <a:srgbClr val="0070C0"/>
                  </a:solidFill>
                  <a:latin typeface="Times New Roman" panose="02020603050405020304" pitchFamily="18" charset="0"/>
                  <a:cs typeface="Times New Roman" panose="02020603050405020304" pitchFamily="18" charset="0"/>
                </a:rPr>
                <a:t>Ctrl+z</a:t>
              </a:r>
              <a:r>
                <a:rPr lang="zh-CN" altLang="en-US" sz="2400" dirty="0">
                  <a:solidFill>
                    <a:srgbClr val="0070C0"/>
                  </a:solidFill>
                  <a:latin typeface="Times New Roman" panose="02020603050405020304" pitchFamily="18" charset="0"/>
                  <a:cs typeface="Times New Roman" panose="02020603050405020304" pitchFamily="18" charset="0"/>
                </a:rPr>
                <a:t>。</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938693" y="2789802"/>
            <a:ext cx="1837321" cy="1832880"/>
            <a:chOff x="3542723" y="1967282"/>
            <a:chExt cx="800220" cy="798286"/>
          </a:xfrm>
          <a:solidFill>
            <a:srgbClr val="0070C0"/>
          </a:solidFill>
        </p:grpSpPr>
        <p:grpSp>
          <p:nvGrpSpPr>
            <p:cNvPr id="24" name="组合 23"/>
            <p:cNvGrpSpPr>
              <a:grpSpLocks noChangeAspect="1"/>
            </p:cNvGrpSpPr>
            <p:nvPr/>
          </p:nvGrpSpPr>
          <p:grpSpPr bwMode="auto">
            <a:xfrm>
              <a:off x="3542723" y="1967282"/>
              <a:ext cx="800220" cy="798286"/>
              <a:chOff x="3471" y="1280"/>
              <a:chExt cx="829" cy="827"/>
            </a:xfrm>
            <a:grpFill/>
          </p:grpSpPr>
          <p:sp>
            <p:nvSpPr>
              <p:cNvPr id="26"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w="9525">
                <a:solidFill>
                  <a:schemeClr val="accent1"/>
                </a:solidFill>
                <a:round/>
              </a:ln>
            </p:spPr>
            <p:txBody>
              <a:bodyPr anchor="ctr"/>
              <a:lstStyle/>
              <a:p>
                <a:pPr algn="ctr"/>
              </a:p>
            </p:txBody>
          </p:sp>
          <p:sp>
            <p:nvSpPr>
              <p:cNvPr id="27"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w="9525">
                <a:solidFill>
                  <a:schemeClr val="accent1"/>
                </a:solidFill>
                <a:round/>
              </a:ln>
            </p:spPr>
            <p:txBody>
              <a:bodyPr anchor="ctr"/>
              <a:lstStyle/>
              <a:p>
                <a:pPr algn="ctr"/>
              </a:p>
            </p:txBody>
          </p:sp>
          <p:sp>
            <p:nvSpPr>
              <p:cNvPr id="28"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w="9525">
                <a:solidFill>
                  <a:schemeClr val="accent1"/>
                </a:solidFill>
                <a:round/>
              </a:ln>
            </p:spPr>
            <p:txBody>
              <a:bodyPr anchor="ctr"/>
              <a:lstStyle/>
              <a:p>
                <a:pPr algn="ctr"/>
              </a:p>
            </p:txBody>
          </p:sp>
          <p:sp>
            <p:nvSpPr>
              <p:cNvPr id="29"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w="9525">
                <a:solidFill>
                  <a:schemeClr val="accent1"/>
                </a:solidFill>
                <a:round/>
              </a:ln>
            </p:spPr>
            <p:txBody>
              <a:bodyPr anchor="ctr"/>
              <a:lstStyle/>
              <a:p>
                <a:pPr algn="ctr"/>
              </a:p>
            </p:txBody>
          </p:sp>
          <p:sp>
            <p:nvSpPr>
              <p:cNvPr id="30"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w="9525">
                <a:solidFill>
                  <a:schemeClr val="accent1"/>
                </a:solidFill>
                <a:round/>
              </a:ln>
            </p:spPr>
            <p:txBody>
              <a:bodyPr anchor="ctr"/>
              <a:lstStyle/>
              <a:p>
                <a:pPr algn="ctr"/>
              </a:p>
            </p:txBody>
          </p:sp>
          <p:sp>
            <p:nvSpPr>
              <p:cNvPr id="31"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w="9525">
                <a:solidFill>
                  <a:schemeClr val="accent1"/>
                </a:solidFill>
                <a:round/>
              </a:ln>
            </p:spPr>
            <p:txBody>
              <a:bodyPr anchor="ctr"/>
              <a:lstStyle/>
              <a:p>
                <a:pPr algn="ctr"/>
              </a:p>
            </p:txBody>
          </p:sp>
          <p:sp>
            <p:nvSpPr>
              <p:cNvPr id="32"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w="9525">
                <a:solidFill>
                  <a:schemeClr val="accent1"/>
                </a:solidFill>
                <a:round/>
              </a:ln>
            </p:spPr>
            <p:txBody>
              <a:bodyPr anchor="ctr"/>
              <a:lstStyle/>
              <a:p>
                <a:pPr algn="ctr"/>
              </a:p>
            </p:txBody>
          </p:sp>
          <p:sp>
            <p:nvSpPr>
              <p:cNvPr id="33"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w="9525">
                <a:solidFill>
                  <a:schemeClr val="accent1"/>
                </a:solidFill>
                <a:round/>
              </a:ln>
            </p:spPr>
            <p:txBody>
              <a:bodyPr anchor="ctr"/>
              <a:lstStyle/>
              <a:p>
                <a:pPr algn="ctr"/>
              </a:p>
            </p:txBody>
          </p:sp>
          <p:sp>
            <p:nvSpPr>
              <p:cNvPr id="34"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w="9525">
                <a:solidFill>
                  <a:schemeClr val="accent1"/>
                </a:solidFill>
                <a:round/>
              </a:ln>
            </p:spPr>
            <p:txBody>
              <a:bodyPr anchor="ctr"/>
              <a:lstStyle/>
              <a:p>
                <a:pPr algn="ctr"/>
              </a:p>
            </p:txBody>
          </p:sp>
          <p:sp>
            <p:nvSpPr>
              <p:cNvPr id="35"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w="9525">
                <a:solidFill>
                  <a:schemeClr val="accent1"/>
                </a:solidFill>
                <a:round/>
              </a:ln>
            </p:spPr>
            <p:txBody>
              <a:bodyPr anchor="ctr"/>
              <a:lstStyle/>
              <a:p>
                <a:pPr algn="ctr"/>
              </a:p>
            </p:txBody>
          </p:sp>
          <p:sp>
            <p:nvSpPr>
              <p:cNvPr id="36"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w="9525">
                <a:solidFill>
                  <a:schemeClr val="accent1"/>
                </a:solidFill>
                <a:round/>
              </a:ln>
            </p:spPr>
            <p:txBody>
              <a:bodyPr anchor="ctr"/>
              <a:lstStyle/>
              <a:p>
                <a:pPr algn="ctr"/>
              </a:p>
            </p:txBody>
          </p:sp>
          <p:sp>
            <p:nvSpPr>
              <p:cNvPr id="37"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w="9525">
                <a:solidFill>
                  <a:schemeClr val="accent1"/>
                </a:solidFill>
                <a:round/>
              </a:ln>
            </p:spPr>
            <p:txBody>
              <a:bodyPr anchor="ctr"/>
              <a:lstStyle/>
              <a:p>
                <a:pPr algn="ctr"/>
              </a:p>
            </p:txBody>
          </p:sp>
          <p:sp>
            <p:nvSpPr>
              <p:cNvPr id="38"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w="9525">
                <a:solidFill>
                  <a:schemeClr val="accent1"/>
                </a:solidFill>
                <a:round/>
              </a:ln>
            </p:spPr>
            <p:txBody>
              <a:bodyPr anchor="ctr"/>
              <a:lstStyle/>
              <a:p>
                <a:pPr algn="ctr"/>
              </a:p>
            </p:txBody>
          </p:sp>
          <p:sp>
            <p:nvSpPr>
              <p:cNvPr id="39"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w="9525">
                <a:solidFill>
                  <a:schemeClr val="accent1"/>
                </a:solidFill>
                <a:round/>
              </a:ln>
            </p:spPr>
            <p:txBody>
              <a:bodyPr anchor="ctr"/>
              <a:lstStyle/>
              <a:p>
                <a:pPr algn="ctr"/>
              </a:p>
            </p:txBody>
          </p:sp>
          <p:sp>
            <p:nvSpPr>
              <p:cNvPr id="40"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w="9525">
                <a:solidFill>
                  <a:schemeClr val="accent1"/>
                </a:solidFill>
                <a:round/>
              </a:ln>
            </p:spPr>
            <p:txBody>
              <a:bodyPr anchor="ctr"/>
              <a:lstStyle/>
              <a:p>
                <a:pPr algn="ctr"/>
              </a:p>
            </p:txBody>
          </p:sp>
          <p:sp>
            <p:nvSpPr>
              <p:cNvPr id="41"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w="9525">
                <a:solidFill>
                  <a:schemeClr val="accent1"/>
                </a:solidFill>
                <a:round/>
              </a:ln>
            </p:spPr>
            <p:txBody>
              <a:bodyPr anchor="ctr"/>
              <a:lstStyle/>
              <a:p>
                <a:pPr algn="ctr"/>
              </a:p>
            </p:txBody>
          </p:sp>
          <p:sp>
            <p:nvSpPr>
              <p:cNvPr id="42"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w="9525">
                <a:solidFill>
                  <a:schemeClr val="accent1"/>
                </a:solidFill>
                <a:round/>
              </a:ln>
            </p:spPr>
            <p:txBody>
              <a:bodyPr anchor="ctr"/>
              <a:lstStyle/>
              <a:p>
                <a:pPr algn="ctr"/>
              </a:p>
            </p:txBody>
          </p:sp>
          <p:sp>
            <p:nvSpPr>
              <p:cNvPr id="43"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w="9525">
                <a:solidFill>
                  <a:schemeClr val="accent1"/>
                </a:solidFill>
                <a:round/>
              </a:ln>
            </p:spPr>
            <p:txBody>
              <a:bodyPr anchor="ctr"/>
              <a:lstStyle/>
              <a:p>
                <a:pPr algn="ctr"/>
              </a:p>
            </p:txBody>
          </p:sp>
          <p:sp>
            <p:nvSpPr>
              <p:cNvPr id="44"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w="9525">
                <a:solidFill>
                  <a:schemeClr val="accent1"/>
                </a:solidFill>
                <a:round/>
              </a:ln>
            </p:spPr>
            <p:txBody>
              <a:bodyPr anchor="ctr"/>
              <a:lstStyle/>
              <a:p>
                <a:pPr algn="ctr"/>
              </a:p>
            </p:txBody>
          </p:sp>
          <p:sp>
            <p:nvSpPr>
              <p:cNvPr id="45"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w="9525">
                <a:solidFill>
                  <a:schemeClr val="accent1"/>
                </a:solidFill>
                <a:round/>
              </a:ln>
            </p:spPr>
            <p:txBody>
              <a:bodyPr anchor="ctr"/>
              <a:lstStyle/>
              <a:p>
                <a:pPr algn="ctr"/>
              </a:p>
            </p:txBody>
          </p:sp>
          <p:sp>
            <p:nvSpPr>
              <p:cNvPr id="46"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w="9525">
                <a:solidFill>
                  <a:schemeClr val="accent1"/>
                </a:solidFill>
                <a:round/>
              </a:ln>
            </p:spPr>
            <p:txBody>
              <a:bodyPr anchor="ctr"/>
              <a:lstStyle/>
              <a:p>
                <a:pPr algn="ctr"/>
              </a:p>
            </p:txBody>
          </p:sp>
          <p:sp>
            <p:nvSpPr>
              <p:cNvPr id="47"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w="9525">
                <a:solidFill>
                  <a:schemeClr val="accent1"/>
                </a:solidFill>
                <a:round/>
              </a:ln>
            </p:spPr>
            <p:txBody>
              <a:bodyPr anchor="ctr"/>
              <a:lstStyle/>
              <a:p>
                <a:pPr algn="ctr"/>
              </a:p>
            </p:txBody>
          </p:sp>
          <p:sp>
            <p:nvSpPr>
              <p:cNvPr id="48"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w="9525">
                <a:solidFill>
                  <a:schemeClr val="accent1"/>
                </a:solidFill>
                <a:round/>
              </a:ln>
            </p:spPr>
            <p:txBody>
              <a:bodyPr anchor="ctr"/>
              <a:lstStyle/>
              <a:p>
                <a:pPr algn="ctr"/>
              </a:p>
            </p:txBody>
          </p:sp>
          <p:sp>
            <p:nvSpPr>
              <p:cNvPr id="49"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w="9525">
                <a:solidFill>
                  <a:schemeClr val="accent1"/>
                </a:solidFill>
                <a:round/>
              </a:ln>
            </p:spPr>
            <p:txBody>
              <a:bodyPr anchor="ctr"/>
              <a:lstStyle/>
              <a:p>
                <a:pPr algn="ctr"/>
              </a:p>
            </p:txBody>
          </p:sp>
          <p:sp>
            <p:nvSpPr>
              <p:cNvPr id="50"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w="9525">
                <a:solidFill>
                  <a:schemeClr val="accent1"/>
                </a:solidFill>
                <a:round/>
              </a:ln>
            </p:spPr>
            <p:txBody>
              <a:bodyPr anchor="ctr"/>
              <a:lstStyle/>
              <a:p>
                <a:pPr algn="ctr"/>
              </a:p>
            </p:txBody>
          </p:sp>
          <p:sp>
            <p:nvSpPr>
              <p:cNvPr id="51"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w="9525">
                <a:solidFill>
                  <a:schemeClr val="accent1"/>
                </a:solidFill>
                <a:round/>
              </a:ln>
            </p:spPr>
            <p:txBody>
              <a:bodyPr anchor="ctr"/>
              <a:lstStyle/>
              <a:p>
                <a:pPr algn="ctr"/>
              </a:p>
            </p:txBody>
          </p:sp>
          <p:sp>
            <p:nvSpPr>
              <p:cNvPr id="52"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w="9525">
                <a:solidFill>
                  <a:schemeClr val="accent1"/>
                </a:solidFill>
                <a:round/>
              </a:ln>
            </p:spPr>
            <p:txBody>
              <a:bodyPr anchor="ctr"/>
              <a:lstStyle/>
              <a:p>
                <a:pPr algn="ctr"/>
              </a:p>
            </p:txBody>
          </p:sp>
          <p:sp>
            <p:nvSpPr>
              <p:cNvPr id="53"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w="9525">
                <a:solidFill>
                  <a:schemeClr val="accent1"/>
                </a:solidFill>
                <a:round/>
              </a:ln>
            </p:spPr>
            <p:txBody>
              <a:bodyPr anchor="ctr"/>
              <a:lstStyle/>
              <a:p>
                <a:pPr algn="ctr"/>
              </a:p>
            </p:txBody>
          </p:sp>
          <p:sp>
            <p:nvSpPr>
              <p:cNvPr id="54"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w="9525">
                <a:solidFill>
                  <a:schemeClr val="accent1"/>
                </a:solidFill>
                <a:round/>
              </a:ln>
            </p:spPr>
            <p:txBody>
              <a:bodyPr anchor="ctr"/>
              <a:lstStyle/>
              <a:p>
                <a:pPr algn="ctr"/>
              </a:p>
            </p:txBody>
          </p:sp>
          <p:sp>
            <p:nvSpPr>
              <p:cNvPr id="55"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w="9525">
                <a:solidFill>
                  <a:schemeClr val="accent1"/>
                </a:solidFill>
                <a:round/>
              </a:ln>
            </p:spPr>
            <p:txBody>
              <a:bodyPr anchor="ctr"/>
              <a:lstStyle/>
              <a:p>
                <a:pPr algn="ctr"/>
              </a:p>
            </p:txBody>
          </p:sp>
          <p:sp>
            <p:nvSpPr>
              <p:cNvPr id="56"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w="9525">
                <a:solidFill>
                  <a:schemeClr val="accent1"/>
                </a:solidFill>
                <a:round/>
              </a:ln>
            </p:spPr>
            <p:txBody>
              <a:bodyPr anchor="ctr"/>
              <a:lstStyle/>
              <a:p>
                <a:pPr algn="ctr"/>
              </a:p>
            </p:txBody>
          </p:sp>
          <p:sp>
            <p:nvSpPr>
              <p:cNvPr id="57"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w="9525">
                <a:solidFill>
                  <a:schemeClr val="accent1"/>
                </a:solidFill>
                <a:round/>
              </a:ln>
            </p:spPr>
            <p:txBody>
              <a:bodyPr anchor="ctr"/>
              <a:lstStyle/>
              <a:p>
                <a:pPr algn="ctr"/>
              </a:p>
            </p:txBody>
          </p:sp>
          <p:sp>
            <p:nvSpPr>
              <p:cNvPr id="58"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w="9525">
                <a:solidFill>
                  <a:schemeClr val="accent1"/>
                </a:solidFill>
                <a:round/>
              </a:ln>
            </p:spPr>
            <p:txBody>
              <a:bodyPr anchor="ctr"/>
              <a:lstStyle/>
              <a:p>
                <a:pPr algn="ctr"/>
              </a:p>
            </p:txBody>
          </p:sp>
          <p:sp>
            <p:nvSpPr>
              <p:cNvPr id="59"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w="9525">
                <a:solidFill>
                  <a:schemeClr val="accent1"/>
                </a:solidFill>
                <a:round/>
              </a:ln>
            </p:spPr>
            <p:txBody>
              <a:bodyPr anchor="ctr"/>
              <a:lstStyle/>
              <a:p>
                <a:pPr algn="ctr"/>
              </a:p>
            </p:txBody>
          </p:sp>
          <p:sp>
            <p:nvSpPr>
              <p:cNvPr id="60"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w="9525">
                <a:solidFill>
                  <a:schemeClr val="accent1"/>
                </a:solidFill>
                <a:round/>
              </a:ln>
            </p:spPr>
            <p:txBody>
              <a:bodyPr anchor="ctr"/>
              <a:lstStyle/>
              <a:p>
                <a:pPr algn="ctr"/>
              </a:p>
            </p:txBody>
          </p:sp>
          <p:sp>
            <p:nvSpPr>
              <p:cNvPr id="61"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w="9525">
                <a:solidFill>
                  <a:schemeClr val="accent1"/>
                </a:solidFill>
                <a:round/>
              </a:ln>
            </p:spPr>
            <p:txBody>
              <a:bodyPr anchor="ctr"/>
              <a:lstStyle/>
              <a:p>
                <a:pPr algn="ctr"/>
              </a:p>
            </p:txBody>
          </p:sp>
          <p:sp>
            <p:nvSpPr>
              <p:cNvPr id="62"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w="9525">
                <a:solidFill>
                  <a:schemeClr val="accent1"/>
                </a:solidFill>
                <a:round/>
              </a:ln>
            </p:spPr>
            <p:txBody>
              <a:bodyPr anchor="ctr"/>
              <a:lstStyle/>
              <a:p>
                <a:pPr algn="ctr"/>
              </a:p>
            </p:txBody>
          </p:sp>
          <p:sp>
            <p:nvSpPr>
              <p:cNvPr id="63"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w="9525">
                <a:solidFill>
                  <a:schemeClr val="accent1"/>
                </a:solidFill>
                <a:round/>
              </a:ln>
            </p:spPr>
            <p:txBody>
              <a:bodyPr anchor="ctr"/>
              <a:lstStyle/>
              <a:p>
                <a:pPr algn="ctr"/>
              </a:p>
            </p:txBody>
          </p:sp>
          <p:sp>
            <p:nvSpPr>
              <p:cNvPr id="64"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w="9525">
                <a:solidFill>
                  <a:schemeClr val="accent1"/>
                </a:solidFill>
                <a:round/>
              </a:ln>
            </p:spPr>
            <p:txBody>
              <a:bodyPr anchor="ctr"/>
              <a:lstStyle/>
              <a:p>
                <a:pPr algn="ctr"/>
              </a:p>
            </p:txBody>
          </p:sp>
          <p:sp>
            <p:nvSpPr>
              <p:cNvPr id="65"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w="9525">
                <a:solidFill>
                  <a:schemeClr val="accent1"/>
                </a:solidFill>
                <a:round/>
              </a:ln>
            </p:spPr>
            <p:txBody>
              <a:bodyPr anchor="ctr"/>
              <a:lstStyle/>
              <a:p>
                <a:pPr algn="ctr"/>
              </a:p>
            </p:txBody>
          </p:sp>
        </p:grpSp>
        <p:sp>
          <p:nvSpPr>
            <p:cNvPr id="25" name="矩形 24"/>
            <p:cNvSpPr/>
            <p:nvPr/>
          </p:nvSpPr>
          <p:spPr>
            <a:xfrm>
              <a:off x="3601871" y="2194244"/>
              <a:ext cx="705986" cy="415548"/>
            </a:xfrm>
            <a:prstGeom prst="rect">
              <a:avLst/>
            </a:prstGeom>
            <a:noFill/>
            <a:ln>
              <a:noFill/>
            </a:ln>
          </p:spPr>
          <p:txBody>
            <a:bodyPr wrap="none">
              <a:spAutoFit/>
            </a:bodyPr>
            <a:lstStyle/>
            <a:p>
              <a:r>
                <a:rPr lang="zh-CN" altLang="en-US" sz="2800" dirty="0">
                  <a:solidFill>
                    <a:srgbClr val="0070C0"/>
                  </a:solidFill>
                  <a:latin typeface="+mn-ea"/>
                </a:rPr>
                <a:t>程序运行</a:t>
              </a:r>
              <a:endParaRPr lang="en-US" altLang="zh-CN" sz="2800" dirty="0">
                <a:solidFill>
                  <a:srgbClr val="0070C0"/>
                </a:solidFill>
                <a:latin typeface="+mn-ea"/>
              </a:endParaRPr>
            </a:p>
            <a:p>
              <a:pPr algn="ctr"/>
              <a:r>
                <a:rPr lang="zh-CN" altLang="en-US" sz="2800" dirty="0">
                  <a:solidFill>
                    <a:srgbClr val="0070C0"/>
                  </a:solidFill>
                  <a:latin typeface="+mn-ea"/>
                </a:rPr>
                <a:t>情况为</a:t>
              </a:r>
              <a:endParaRPr lang="zh-CN" altLang="en-US" sz="2800" dirty="0">
                <a:solidFill>
                  <a:srgbClr val="0070C0"/>
                </a:solidFill>
                <a:latin typeface="+mn-ea"/>
              </a:endParaRPr>
            </a:p>
          </p:txBody>
        </p:sp>
      </p:grpSp>
      <p:grpSp>
        <p:nvGrpSpPr>
          <p:cNvPr id="4" name="组合 3"/>
          <p:cNvGrpSpPr/>
          <p:nvPr/>
        </p:nvGrpSpPr>
        <p:grpSpPr>
          <a:xfrm>
            <a:off x="4726774" y="2048257"/>
            <a:ext cx="5687554" cy="3315970"/>
            <a:chOff x="3830662" y="1490473"/>
            <a:chExt cx="5687554" cy="3315970"/>
          </a:xfrm>
        </p:grpSpPr>
        <p:sp>
          <p:nvSpPr>
            <p:cNvPr id="85" name="矩形 84"/>
            <p:cNvSpPr/>
            <p:nvPr/>
          </p:nvSpPr>
          <p:spPr>
            <a:xfrm>
              <a:off x="4142233" y="1601376"/>
              <a:ext cx="5129783" cy="3144451"/>
            </a:xfrm>
            <a:prstGeom prst="rect">
              <a:avLst/>
            </a:prstGeom>
          </p:spPr>
          <p:txBody>
            <a:bodyPr wrap="square">
              <a:spAutoFit/>
            </a:bodyPr>
            <a:lstStyle/>
            <a:p>
              <a:pPr hangingPunct="0">
                <a:lnSpc>
                  <a:spcPts val="34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请输入若干个字符串：</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ts val="34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Windows 10</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ts val="34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Visual C++ 8.0</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ts val="34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Word 2016</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ts val="3400"/>
                </a:lnSpc>
                <a:buClr>
                  <a:srgbClr val="44546A"/>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^Z</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ts val="34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长度最大的字符串是：</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Visual C++ 8.0</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ts val="34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其长度为：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15</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矩形 2"/>
            <p:cNvSpPr/>
            <p:nvPr/>
          </p:nvSpPr>
          <p:spPr>
            <a:xfrm>
              <a:off x="3830662" y="1490473"/>
              <a:ext cx="5687554" cy="3315970"/>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27"/>
          <p:cNvGrpSpPr/>
          <p:nvPr/>
        </p:nvGrpSpPr>
        <p:grpSpPr>
          <a:xfrm>
            <a:off x="549001" y="555626"/>
            <a:ext cx="5495184" cy="876848"/>
            <a:chOff x="326687" y="247818"/>
            <a:chExt cx="4861582" cy="725466"/>
          </a:xfrm>
        </p:grpSpPr>
        <p:sp>
          <p:nvSpPr>
            <p:cNvPr id="93" name="文本框 30"/>
            <p:cNvSpPr txBox="1"/>
            <p:nvPr/>
          </p:nvSpPr>
          <p:spPr bwMode="auto">
            <a:xfrm>
              <a:off x="949936" y="412399"/>
              <a:ext cx="37063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zh-CN" altLang="en-US" sz="2400" dirty="0">
                  <a:solidFill>
                    <a:srgbClr val="0070C0"/>
                  </a:solidFill>
                  <a:latin typeface="Times New Roman" panose="02020603050405020304" pitchFamily="18" charset="0"/>
                  <a:cs typeface="Times New Roman" panose="02020603050405020304" pitchFamily="18" charset="0"/>
                </a:rPr>
                <a:t>使用</a:t>
              </a:r>
              <a:r>
                <a:rPr lang="en-US" altLang="zh-CN" sz="2400" dirty="0">
                  <a:solidFill>
                    <a:srgbClr val="0070C0"/>
                  </a:solidFill>
                  <a:latin typeface="Times New Roman" panose="02020603050405020304" pitchFamily="18" charset="0"/>
                  <a:cs typeface="Times New Roman" panose="02020603050405020304" pitchFamily="18" charset="0"/>
                </a:rPr>
                <a:t>getline</a:t>
              </a:r>
              <a:r>
                <a:rPr lang="zh-CN" altLang="en-US" sz="2400" dirty="0">
                  <a:solidFill>
                    <a:srgbClr val="0070C0"/>
                  </a:solidFill>
                  <a:latin typeface="Times New Roman" panose="02020603050405020304" pitchFamily="18" charset="0"/>
                  <a:cs typeface="Times New Roman" panose="02020603050405020304" pitchFamily="18" charset="0"/>
                </a:rPr>
                <a:t>函数进行标准输入</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94" name="组合 31"/>
            <p:cNvGrpSpPr/>
            <p:nvPr/>
          </p:nvGrpSpPr>
          <p:grpSpPr>
            <a:xfrm>
              <a:off x="326687" y="247818"/>
              <a:ext cx="4861582" cy="725466"/>
              <a:chOff x="326687" y="247818"/>
              <a:chExt cx="4861582" cy="725466"/>
            </a:xfrm>
          </p:grpSpPr>
          <p:grpSp>
            <p:nvGrpSpPr>
              <p:cNvPr id="95" name="组合 32"/>
              <p:cNvGrpSpPr/>
              <p:nvPr/>
            </p:nvGrpSpPr>
            <p:grpSpPr>
              <a:xfrm>
                <a:off x="349799" y="247818"/>
                <a:ext cx="4791980" cy="261575"/>
                <a:chOff x="349799" y="247818"/>
                <a:chExt cx="4791980" cy="261575"/>
              </a:xfrm>
            </p:grpSpPr>
            <p:cxnSp>
              <p:nvCxnSpPr>
                <p:cNvPr id="110" name="直接连接符 4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5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5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5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4" name="任意多边形: 形状 5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solidFill>
                      <a:srgbClr val="0070C0"/>
                    </a:solidFill>
                    <a:latin typeface="+mn-ea"/>
                  </a:endParaRPr>
                </a:p>
              </p:txBody>
            </p:sp>
            <p:sp>
              <p:nvSpPr>
                <p:cNvPr id="115" name="任意多边形: 形状 5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070C0"/>
                    </a:solidFill>
                    <a:latin typeface="+mn-ea"/>
                  </a:endParaRPr>
                </a:p>
              </p:txBody>
            </p:sp>
          </p:grpSp>
          <p:grpSp>
            <p:nvGrpSpPr>
              <p:cNvPr id="96" name="组合 33"/>
              <p:cNvGrpSpPr/>
              <p:nvPr/>
            </p:nvGrpSpPr>
            <p:grpSpPr>
              <a:xfrm>
                <a:off x="349799" y="711709"/>
                <a:ext cx="4815092" cy="261575"/>
                <a:chOff x="358852" y="925118"/>
                <a:chExt cx="4815092" cy="261575"/>
              </a:xfrm>
            </p:grpSpPr>
            <p:cxnSp>
              <p:nvCxnSpPr>
                <p:cNvPr id="103" name="直接连接符 4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4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4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4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4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8" name="任意多边形: 形状 4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rgbClr val="0070C0"/>
                    </a:solidFill>
                    <a:latin typeface="+mn-ea"/>
                  </a:endParaRPr>
                </a:p>
              </p:txBody>
            </p:sp>
            <p:sp>
              <p:nvSpPr>
                <p:cNvPr id="109" name="任意多边形: 形状 4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070C0"/>
                    </a:solidFill>
                    <a:latin typeface="+mn-ea"/>
                  </a:endParaRPr>
                </a:p>
              </p:txBody>
            </p:sp>
          </p:grpSp>
          <p:grpSp>
            <p:nvGrpSpPr>
              <p:cNvPr id="97" name="组合 34"/>
              <p:cNvGrpSpPr/>
              <p:nvPr/>
            </p:nvGrpSpPr>
            <p:grpSpPr>
              <a:xfrm>
                <a:off x="5138963" y="489126"/>
                <a:ext cx="49306" cy="329693"/>
                <a:chOff x="5138963" y="489126"/>
                <a:chExt cx="49306" cy="329693"/>
              </a:xfrm>
            </p:grpSpPr>
            <p:sp>
              <p:nvSpPr>
                <p:cNvPr id="101" name="椭圆 4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sp>
              <p:nvSpPr>
                <p:cNvPr id="102"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grpSp>
            <p:nvGrpSpPr>
              <p:cNvPr id="98" name="组合 35"/>
              <p:cNvGrpSpPr/>
              <p:nvPr/>
            </p:nvGrpSpPr>
            <p:grpSpPr>
              <a:xfrm>
                <a:off x="326687" y="399838"/>
                <a:ext cx="49306" cy="329693"/>
                <a:chOff x="5138963" y="489126"/>
                <a:chExt cx="49306" cy="329693"/>
              </a:xfrm>
            </p:grpSpPr>
            <p:sp>
              <p:nvSpPr>
                <p:cNvPr id="99"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sp>
              <p:nvSpPr>
                <p:cNvPr id="10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08888" y="2208383"/>
            <a:ext cx="10235248" cy="1704249"/>
          </a:xfrm>
          <a:prstGeom prst="rect">
            <a:avLst/>
          </a:prstGeom>
        </p:spPr>
        <p:txBody>
          <a:bodyPr wrap="square">
            <a:spAutoFit/>
          </a:bodyPr>
          <a:lstStyle/>
          <a:p>
            <a:pPr>
              <a:lnSpc>
                <a:spcPts val="3200"/>
              </a:lnSpc>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getline()</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”的区别：</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32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getline()</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函数能够读取含有空白字符的字符串，直到读取要求的字符个数后结束或遇到终止标识符结束。</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cin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读取字符串不能包含空白字符，而是遇到空白字符结束读取。</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p:cNvSpPr/>
          <p:nvPr/>
        </p:nvSpPr>
        <p:spPr>
          <a:xfrm>
            <a:off x="2983032" y="4292416"/>
            <a:ext cx="6419088" cy="2144177"/>
          </a:xfrm>
          <a:prstGeom prst="rect">
            <a:avLst/>
          </a:prstGeom>
        </p:spPr>
        <p:txBody>
          <a:bodyPr wrap="square">
            <a:spAutoFit/>
          </a:bodyPr>
          <a:lstStyle/>
          <a:p>
            <a:pPr>
              <a:lnSpc>
                <a:spcPts val="32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char </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str1[80</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str2[80];</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3200"/>
              </a:lnSpc>
            </a:pP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cin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&gt;&gt;str1</a:t>
            </a:r>
            <a:r>
              <a:rPr lang="en-US" altLang="zh-CN" sz="240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假设输入“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Visual C++ 8.0</a:t>
            </a:r>
            <a:r>
              <a:rPr lang="en-US" altLang="zh-CN" sz="2400" dirty="0">
                <a:latin typeface="+mj-lt"/>
                <a:ea typeface="微软雅黑" panose="020B0503020204020204" pitchFamily="34" charset="-122"/>
                <a:cs typeface="Times New Roman" panose="02020603050405020304" pitchFamily="18" charset="0"/>
              </a:rPr>
              <a:t>”</a:t>
            </a:r>
            <a:endParaRPr lang="en-US" altLang="zh-CN" sz="2400" dirty="0">
              <a:latin typeface="+mj-lt"/>
              <a:ea typeface="微软雅黑" panose="020B0503020204020204" pitchFamily="34" charset="-122"/>
              <a:cs typeface="Times New Roman" panose="02020603050405020304" pitchFamily="18" charset="0"/>
            </a:endParaRPr>
          </a:p>
          <a:p>
            <a:pPr>
              <a:lnSpc>
                <a:spcPts val="3200"/>
              </a:lnSpc>
            </a:pPr>
            <a:r>
              <a:rPr lang="en-US" altLang="zh-CN" sz="2400" dirty="0" err="1" smtClean="0">
                <a:latin typeface="Times New Roman" panose="02020603050405020304" pitchFamily="18" charset="0"/>
                <a:ea typeface="微软雅黑" panose="020B0503020204020204" pitchFamily="34" charset="-122"/>
                <a:cs typeface="Times New Roman" panose="02020603050405020304" pitchFamily="18" charset="0"/>
              </a:rPr>
              <a:t>cin.getline</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(str2,80</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假设输入“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Visual C++ 8.0</a:t>
            </a:r>
            <a:r>
              <a:rPr lang="en-US" altLang="zh-CN" sz="2400" dirty="0">
                <a:latin typeface="+mj-lt"/>
                <a:ea typeface="微软雅黑" panose="020B0503020204020204" pitchFamily="34" charset="-122"/>
                <a:cs typeface="Times New Roman" panose="02020603050405020304" pitchFamily="18" charset="0"/>
              </a:rPr>
              <a:t>”</a:t>
            </a:r>
            <a:endParaRPr lang="en-US" altLang="zh-CN" sz="2400" dirty="0">
              <a:latin typeface="+mj-lt"/>
              <a:ea typeface="微软雅黑" panose="020B0503020204020204" pitchFamily="34" charset="-122"/>
              <a:cs typeface="Times New Roman" panose="02020603050405020304" pitchFamily="18" charset="0"/>
            </a:endParaRPr>
          </a:p>
          <a:p>
            <a:pPr>
              <a:lnSpc>
                <a:spcPts val="3200"/>
              </a:lnSpc>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ts val="3200"/>
              </a:lnSpc>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请问，</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str1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str2</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中存储的字符串是相同？</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p:cNvGrpSpPr/>
          <p:nvPr/>
        </p:nvGrpSpPr>
        <p:grpSpPr>
          <a:xfrm>
            <a:off x="1152144" y="1996439"/>
            <a:ext cx="1935480" cy="89647"/>
            <a:chOff x="3383280" y="963167"/>
            <a:chExt cx="1935480" cy="89647"/>
          </a:xfrm>
        </p:grpSpPr>
        <p:cxnSp>
          <p:nvCxnSpPr>
            <p:cNvPr id="45" name="直接连接符 44"/>
            <p:cNvCxnSpPr/>
            <p:nvPr/>
          </p:nvCxnSpPr>
          <p:spPr>
            <a:xfrm>
              <a:off x="3383280" y="963167"/>
              <a:ext cx="193548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189207" y="1052814"/>
              <a:ext cx="112955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2086087" y="1566517"/>
            <a:ext cx="1107996"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注意：</a:t>
            </a:r>
            <a:endPar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7" name="组合 66"/>
          <p:cNvGrpSpPr/>
          <p:nvPr/>
        </p:nvGrpSpPr>
        <p:grpSpPr>
          <a:xfrm>
            <a:off x="1951153" y="4351802"/>
            <a:ext cx="800220" cy="798286"/>
            <a:chOff x="3542723" y="1967282"/>
            <a:chExt cx="800220" cy="798286"/>
          </a:xfrm>
          <a:solidFill>
            <a:srgbClr val="0070C0"/>
          </a:solidFill>
        </p:grpSpPr>
        <p:grpSp>
          <p:nvGrpSpPr>
            <p:cNvPr id="68" name="组合 67"/>
            <p:cNvGrpSpPr>
              <a:grpSpLocks noChangeAspect="1"/>
            </p:cNvGrpSpPr>
            <p:nvPr/>
          </p:nvGrpSpPr>
          <p:grpSpPr bwMode="auto">
            <a:xfrm>
              <a:off x="3542723" y="1967282"/>
              <a:ext cx="800220" cy="798286"/>
              <a:chOff x="3471" y="1280"/>
              <a:chExt cx="829" cy="827"/>
            </a:xfrm>
            <a:grpFill/>
          </p:grpSpPr>
          <p:sp>
            <p:nvSpPr>
              <p:cNvPr id="70"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71"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72"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73"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76"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77"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78"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79"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80"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81"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82"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83"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84"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85"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86"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87"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88"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89"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90"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91"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92"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93"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94"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95"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96"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97"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98"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99"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00"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01"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02"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03"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04"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05"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06"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07"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08"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09"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10"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w="9525">
                <a:solidFill>
                  <a:srgbClr val="0070C0"/>
                </a:solidFill>
                <a:round/>
              </a:ln>
            </p:spPr>
            <p:txBody>
              <a:bodyPr anchor="ctr"/>
              <a:lstStyle/>
              <a:p>
                <a:pPr algn="ctr"/>
                <a:endParaRPr sz="2000">
                  <a:solidFill>
                    <a:srgbClr val="FF0000"/>
                  </a:solidFill>
                </a:endParaRPr>
              </a:p>
            </p:txBody>
          </p:sp>
          <p:sp>
            <p:nvSpPr>
              <p:cNvPr id="111"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w="9525">
                <a:solidFill>
                  <a:srgbClr val="0070C0"/>
                </a:solidFill>
                <a:round/>
              </a:ln>
            </p:spPr>
            <p:txBody>
              <a:bodyPr anchor="ctr"/>
              <a:lstStyle/>
              <a:p>
                <a:pPr algn="ctr"/>
                <a:endParaRPr sz="2000">
                  <a:solidFill>
                    <a:srgbClr val="FF0000"/>
                  </a:solidFill>
                </a:endParaRPr>
              </a:p>
            </p:txBody>
          </p:sp>
        </p:grpSp>
        <p:sp>
          <p:nvSpPr>
            <p:cNvPr id="69" name="矩形 68"/>
            <p:cNvSpPr/>
            <p:nvPr/>
          </p:nvSpPr>
          <p:spPr>
            <a:xfrm>
              <a:off x="3704972" y="2130078"/>
              <a:ext cx="492443" cy="461665"/>
            </a:xfrm>
            <a:prstGeom prst="rect">
              <a:avLst/>
            </a:prstGeom>
            <a:noFill/>
            <a:ln>
              <a:noFill/>
            </a:ln>
          </p:spPr>
          <p:txBody>
            <a:bodyPr wrap="none">
              <a:spAutoFit/>
            </a:bodyPr>
            <a:lstStyle/>
            <a:p>
              <a:r>
                <a:rPr lang="zh-CN" altLang="en-US" sz="2400" b="1" dirty="0">
                  <a:solidFill>
                    <a:srgbClr val="0070C0"/>
                  </a:solidFill>
                  <a:latin typeface="+mn-ea"/>
                </a:rPr>
                <a:t>问</a:t>
              </a:r>
              <a:endParaRPr lang="zh-CN" altLang="en-US" sz="2400" b="1" dirty="0">
                <a:solidFill>
                  <a:srgbClr val="0070C0"/>
                </a:solidFill>
              </a:endParaRPr>
            </a:p>
          </p:txBody>
        </p:sp>
      </p:grpSp>
      <p:grpSp>
        <p:nvGrpSpPr>
          <p:cNvPr id="125" name="组合 27"/>
          <p:cNvGrpSpPr/>
          <p:nvPr/>
        </p:nvGrpSpPr>
        <p:grpSpPr>
          <a:xfrm>
            <a:off x="549001" y="555626"/>
            <a:ext cx="5495184" cy="876848"/>
            <a:chOff x="326687" y="247818"/>
            <a:chExt cx="4861582" cy="725466"/>
          </a:xfrm>
        </p:grpSpPr>
        <p:sp>
          <p:nvSpPr>
            <p:cNvPr id="126" name="文本框 30"/>
            <p:cNvSpPr txBox="1"/>
            <p:nvPr/>
          </p:nvSpPr>
          <p:spPr bwMode="auto">
            <a:xfrm>
              <a:off x="949936" y="412399"/>
              <a:ext cx="37063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hangingPunct="0"/>
              <a:r>
                <a:rPr lang="zh-CN" altLang="en-US" sz="2400" dirty="0">
                  <a:solidFill>
                    <a:srgbClr val="0070C0"/>
                  </a:solidFill>
                  <a:latin typeface="Times New Roman" panose="02020603050405020304" pitchFamily="18" charset="0"/>
                  <a:cs typeface="Times New Roman" panose="02020603050405020304" pitchFamily="18" charset="0"/>
                </a:rPr>
                <a:t>使用</a:t>
              </a:r>
              <a:r>
                <a:rPr lang="en-US" altLang="zh-CN" sz="2400" dirty="0">
                  <a:solidFill>
                    <a:srgbClr val="0070C0"/>
                  </a:solidFill>
                  <a:latin typeface="Times New Roman" panose="02020603050405020304" pitchFamily="18" charset="0"/>
                  <a:cs typeface="Times New Roman" panose="02020603050405020304" pitchFamily="18" charset="0"/>
                </a:rPr>
                <a:t>getline</a:t>
              </a:r>
              <a:r>
                <a:rPr lang="zh-CN" altLang="en-US" sz="2400" dirty="0">
                  <a:solidFill>
                    <a:srgbClr val="0070C0"/>
                  </a:solidFill>
                  <a:latin typeface="Times New Roman" panose="02020603050405020304" pitchFamily="18" charset="0"/>
                  <a:cs typeface="Times New Roman" panose="02020603050405020304" pitchFamily="18" charset="0"/>
                </a:rPr>
                <a:t>函数进行标准输入</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127" name="组合 31"/>
            <p:cNvGrpSpPr/>
            <p:nvPr/>
          </p:nvGrpSpPr>
          <p:grpSpPr>
            <a:xfrm>
              <a:off x="326687" y="247818"/>
              <a:ext cx="4861582" cy="725466"/>
              <a:chOff x="326687" y="247818"/>
              <a:chExt cx="4861582" cy="725466"/>
            </a:xfrm>
          </p:grpSpPr>
          <p:grpSp>
            <p:nvGrpSpPr>
              <p:cNvPr id="128" name="组合 32"/>
              <p:cNvGrpSpPr/>
              <p:nvPr/>
            </p:nvGrpSpPr>
            <p:grpSpPr>
              <a:xfrm>
                <a:off x="349799" y="247818"/>
                <a:ext cx="4791980" cy="261575"/>
                <a:chOff x="349799" y="247818"/>
                <a:chExt cx="4791980" cy="261575"/>
              </a:xfrm>
            </p:grpSpPr>
            <p:cxnSp>
              <p:nvCxnSpPr>
                <p:cNvPr id="143" name="直接连接符 4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5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5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5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7" name="任意多边形: 形状 5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solidFill>
                      <a:srgbClr val="0070C0"/>
                    </a:solidFill>
                    <a:latin typeface="+mn-ea"/>
                  </a:endParaRPr>
                </a:p>
              </p:txBody>
            </p:sp>
            <p:sp>
              <p:nvSpPr>
                <p:cNvPr id="148" name="任意多边形: 形状 5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070C0"/>
                    </a:solidFill>
                    <a:latin typeface="+mn-ea"/>
                  </a:endParaRPr>
                </a:p>
              </p:txBody>
            </p:sp>
          </p:grpSp>
          <p:grpSp>
            <p:nvGrpSpPr>
              <p:cNvPr id="129" name="组合 33"/>
              <p:cNvGrpSpPr/>
              <p:nvPr/>
            </p:nvGrpSpPr>
            <p:grpSpPr>
              <a:xfrm>
                <a:off x="349799" y="711709"/>
                <a:ext cx="4815092" cy="261575"/>
                <a:chOff x="358852" y="925118"/>
                <a:chExt cx="4815092" cy="261575"/>
              </a:xfrm>
            </p:grpSpPr>
            <p:cxnSp>
              <p:nvCxnSpPr>
                <p:cNvPr id="136" name="直接连接符 4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4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4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4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4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1" name="任意多边形: 形状 4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rgbClr val="0070C0"/>
                    </a:solidFill>
                    <a:latin typeface="+mn-ea"/>
                  </a:endParaRPr>
                </a:p>
              </p:txBody>
            </p:sp>
            <p:sp>
              <p:nvSpPr>
                <p:cNvPr id="142" name="任意多边形: 形状 4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070C0"/>
                    </a:solidFill>
                    <a:latin typeface="+mn-ea"/>
                  </a:endParaRPr>
                </a:p>
              </p:txBody>
            </p:sp>
          </p:grpSp>
          <p:grpSp>
            <p:nvGrpSpPr>
              <p:cNvPr id="130" name="组合 34"/>
              <p:cNvGrpSpPr/>
              <p:nvPr/>
            </p:nvGrpSpPr>
            <p:grpSpPr>
              <a:xfrm>
                <a:off x="5138963" y="489126"/>
                <a:ext cx="49306" cy="329693"/>
                <a:chOff x="5138963" y="489126"/>
                <a:chExt cx="49306" cy="329693"/>
              </a:xfrm>
            </p:grpSpPr>
            <p:sp>
              <p:nvSpPr>
                <p:cNvPr id="134" name="椭圆 4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sp>
              <p:nvSpPr>
                <p:cNvPr id="135"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grpSp>
            <p:nvGrpSpPr>
              <p:cNvPr id="131" name="组合 35"/>
              <p:cNvGrpSpPr/>
              <p:nvPr/>
            </p:nvGrpSpPr>
            <p:grpSpPr>
              <a:xfrm>
                <a:off x="326687" y="399838"/>
                <a:ext cx="49306" cy="329693"/>
                <a:chOff x="5138963" y="489126"/>
                <a:chExt cx="49306" cy="329693"/>
              </a:xfrm>
            </p:grpSpPr>
            <p:sp>
              <p:nvSpPr>
                <p:cNvPr id="132"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sp>
              <p:nvSpPr>
                <p:cNvPr id="133"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ipe(left)">
                                      <p:cBhvr>
                                        <p:cTn id="7" dur="500"/>
                                        <p:tgtEl>
                                          <p:spTgt spid="12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ppt_x"/>
                                          </p:val>
                                        </p:tav>
                                        <p:tav tm="100000">
                                          <p:val>
                                            <p:strVal val="#ppt_x"/>
                                          </p:val>
                                        </p:tav>
                                      </p:tavLst>
                                    </p:anim>
                                    <p:anim calcmode="lin" valueType="num">
                                      <p:cBhvr additive="base">
                                        <p:cTn id="3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3"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7"/>
          <p:cNvSpPr txBox="1"/>
          <p:nvPr/>
        </p:nvSpPr>
        <p:spPr bwMode="auto">
          <a:xfrm>
            <a:off x="632097" y="1723815"/>
            <a:ext cx="7871824" cy="461666"/>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latin typeface="Times New Roman" panose="02020603050405020304" pitchFamily="18" charset="0"/>
                <a:ea typeface="锐字锐线梦想黑简1.0" panose="02010604000000000000" pitchFamily="2" charset="-122"/>
                <a:cs typeface="Times New Roman" panose="02020603050405020304" pitchFamily="18" charset="0"/>
              </a:rPr>
              <a:t>C++</a:t>
            </a:r>
            <a:r>
              <a:rPr lang="zh-CN" altLang="en-US" sz="2400" kern="0" dirty="0">
                <a:latin typeface="Times New Roman" panose="02020603050405020304" pitchFamily="18" charset="0"/>
                <a:ea typeface="锐字锐线梦想黑简1.0" panose="02010604000000000000" pitchFamily="2" charset="-122"/>
                <a:cs typeface="Times New Roman" panose="02020603050405020304" pitchFamily="18" charset="0"/>
              </a:rPr>
              <a:t>用继承方法建立了</a:t>
            </a:r>
            <a:r>
              <a:rPr lang="en-US" altLang="zh-CN" sz="2400" kern="0" dirty="0">
                <a:latin typeface="Times New Roman" panose="02020603050405020304" pitchFamily="18" charset="0"/>
                <a:ea typeface="锐字锐线梦想黑简1.0" panose="02010604000000000000" pitchFamily="2" charset="-122"/>
                <a:cs typeface="Times New Roman" panose="02020603050405020304" pitchFamily="18" charset="0"/>
              </a:rPr>
              <a:t>I/O</a:t>
            </a:r>
            <a:r>
              <a:rPr lang="zh-CN" altLang="en-US" sz="2400" kern="0" dirty="0">
                <a:latin typeface="Times New Roman" panose="02020603050405020304" pitchFamily="18" charset="0"/>
                <a:ea typeface="锐字锐线梦想黑简1.0" panose="02010604000000000000" pitchFamily="2" charset="-122"/>
                <a:cs typeface="Times New Roman" panose="02020603050405020304" pitchFamily="18" charset="0"/>
              </a:rPr>
              <a:t>流类库，其类层次关系如下。</a:t>
            </a:r>
            <a:endParaRPr lang="zh-CN" altLang="en-US" sz="2400" kern="0" dirty="0">
              <a:latin typeface="Times New Roman" panose="02020603050405020304" pitchFamily="18" charset="0"/>
              <a:ea typeface="锐字锐线梦想黑简1.0" panose="02010604000000000000" pitchFamily="2" charset="-122"/>
              <a:cs typeface="Times New Roman" panose="02020603050405020304" pitchFamily="18" charset="0"/>
            </a:endParaRPr>
          </a:p>
        </p:txBody>
      </p:sp>
      <p:grpSp>
        <p:nvGrpSpPr>
          <p:cNvPr id="3" name="组合 2"/>
          <p:cNvGrpSpPr/>
          <p:nvPr/>
        </p:nvGrpSpPr>
        <p:grpSpPr>
          <a:xfrm>
            <a:off x="1837550" y="2456930"/>
            <a:ext cx="8535113" cy="3733882"/>
            <a:chOff x="1837550" y="2118602"/>
            <a:chExt cx="8535113" cy="3733882"/>
          </a:xfrm>
        </p:grpSpPr>
        <p:sp>
          <p:nvSpPr>
            <p:cNvPr id="46" name="Text Box 19"/>
            <p:cNvSpPr txBox="1">
              <a:spLocks noChangeArrowheads="1"/>
            </p:cNvSpPr>
            <p:nvPr/>
          </p:nvSpPr>
          <p:spPr bwMode="auto">
            <a:xfrm>
              <a:off x="4372562" y="2118602"/>
              <a:ext cx="2028010" cy="511884"/>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ios</a:t>
              </a:r>
              <a:endParaRPr kumimoji="0" lang="en-US" altLang="zh-CN"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Text Box 18"/>
            <p:cNvSpPr txBox="1">
              <a:spLocks noChangeArrowheads="1"/>
            </p:cNvSpPr>
            <p:nvPr/>
          </p:nvSpPr>
          <p:spPr bwMode="auto">
            <a:xfrm>
              <a:off x="8336089" y="2122691"/>
              <a:ext cx="2028010" cy="507796"/>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streambuf</a:t>
              </a:r>
              <a:endParaRPr lang="en-US" altLang="zh-CN" dirty="0"/>
            </a:p>
          </p:txBody>
        </p:sp>
        <p:sp>
          <p:nvSpPr>
            <p:cNvPr id="52" name="Text Box 17"/>
            <p:cNvSpPr txBox="1">
              <a:spLocks noChangeArrowheads="1"/>
            </p:cNvSpPr>
            <p:nvPr/>
          </p:nvSpPr>
          <p:spPr bwMode="auto">
            <a:xfrm>
              <a:off x="3081076" y="3295870"/>
              <a:ext cx="2028010" cy="493466"/>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dirty="0" err="1"/>
                <a:t>istream</a:t>
              </a:r>
              <a:endParaRPr lang="en-US" altLang="zh-CN" dirty="0"/>
            </a:p>
          </p:txBody>
        </p:sp>
        <p:sp>
          <p:nvSpPr>
            <p:cNvPr id="53" name="Text Box 16"/>
            <p:cNvSpPr txBox="1">
              <a:spLocks noChangeArrowheads="1"/>
            </p:cNvSpPr>
            <p:nvPr/>
          </p:nvSpPr>
          <p:spPr bwMode="auto">
            <a:xfrm>
              <a:off x="5713721" y="3295869"/>
              <a:ext cx="2028010" cy="493467"/>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ostream</a:t>
              </a:r>
              <a:endParaRPr lang="en-US" altLang="zh-CN" dirty="0"/>
            </a:p>
          </p:txBody>
        </p:sp>
        <p:sp>
          <p:nvSpPr>
            <p:cNvPr id="54" name="Text Box 15"/>
            <p:cNvSpPr txBox="1">
              <a:spLocks noChangeArrowheads="1"/>
            </p:cNvSpPr>
            <p:nvPr/>
          </p:nvSpPr>
          <p:spPr bwMode="auto">
            <a:xfrm>
              <a:off x="4453066" y="4343868"/>
              <a:ext cx="2028010" cy="493466"/>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dirty="0"/>
                <a:t>iostream</a:t>
              </a:r>
              <a:endParaRPr lang="en-US" altLang="zh-CN" dirty="0"/>
            </a:p>
          </p:txBody>
        </p:sp>
        <p:sp>
          <p:nvSpPr>
            <p:cNvPr id="55" name="Text Box 14"/>
            <p:cNvSpPr txBox="1">
              <a:spLocks noChangeArrowheads="1"/>
            </p:cNvSpPr>
            <p:nvPr/>
          </p:nvSpPr>
          <p:spPr bwMode="auto">
            <a:xfrm>
              <a:off x="1837550" y="4343867"/>
              <a:ext cx="2028010" cy="493467"/>
            </a:xfrm>
            <a:prstGeom prst="rect">
              <a:avLst/>
            </a:prstGeom>
            <a:solidFill>
              <a:schemeClr val="accent2"/>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dirty="0" err="1"/>
                <a:t>ifstream</a:t>
              </a:r>
              <a:endParaRPr lang="en-US" altLang="zh-CN" dirty="0"/>
            </a:p>
          </p:txBody>
        </p:sp>
        <p:sp>
          <p:nvSpPr>
            <p:cNvPr id="56" name="Text Box 13"/>
            <p:cNvSpPr txBox="1">
              <a:spLocks noChangeArrowheads="1"/>
            </p:cNvSpPr>
            <p:nvPr/>
          </p:nvSpPr>
          <p:spPr bwMode="auto">
            <a:xfrm>
              <a:off x="7229590" y="4332962"/>
              <a:ext cx="2028010" cy="519368"/>
            </a:xfrm>
            <a:prstGeom prst="rect">
              <a:avLst/>
            </a:prstGeom>
            <a:solidFill>
              <a:schemeClr val="accent2"/>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ofstream</a:t>
              </a:r>
              <a:endParaRPr lang="en-US" altLang="zh-CN" dirty="0"/>
            </a:p>
          </p:txBody>
        </p:sp>
        <p:sp>
          <p:nvSpPr>
            <p:cNvPr id="57" name="Text Box 12"/>
            <p:cNvSpPr txBox="1">
              <a:spLocks noChangeArrowheads="1"/>
            </p:cNvSpPr>
            <p:nvPr/>
          </p:nvSpPr>
          <p:spPr bwMode="auto">
            <a:xfrm>
              <a:off x="4463343" y="5359318"/>
              <a:ext cx="2029723" cy="493166"/>
            </a:xfrm>
            <a:prstGeom prst="rect">
              <a:avLst/>
            </a:prstGeom>
            <a:solidFill>
              <a:schemeClr val="accent2"/>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fstream</a:t>
              </a:r>
              <a:endParaRPr lang="en-US" altLang="zh-CN"/>
            </a:p>
          </p:txBody>
        </p:sp>
        <p:sp>
          <p:nvSpPr>
            <p:cNvPr id="58" name="Text Box 11"/>
            <p:cNvSpPr txBox="1">
              <a:spLocks noChangeArrowheads="1"/>
            </p:cNvSpPr>
            <p:nvPr/>
          </p:nvSpPr>
          <p:spPr bwMode="auto">
            <a:xfrm>
              <a:off x="8342940" y="3269969"/>
              <a:ext cx="2029723" cy="519367"/>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filebuf</a:t>
              </a:r>
              <a:endParaRPr lang="en-US" altLang="zh-CN"/>
            </a:p>
          </p:txBody>
        </p:sp>
        <p:sp>
          <p:nvSpPr>
            <p:cNvPr id="59" name="AutoShape 10"/>
            <p:cNvSpPr>
              <a:spLocks noChangeShapeType="1"/>
            </p:cNvSpPr>
            <p:nvPr/>
          </p:nvSpPr>
          <p:spPr bwMode="auto">
            <a:xfrm flipV="1">
              <a:off x="4095081" y="2692784"/>
              <a:ext cx="1291486" cy="584798"/>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sp>
          <p:nvSpPr>
            <p:cNvPr id="60" name="AutoShape 9"/>
            <p:cNvSpPr>
              <a:spLocks noChangeShapeType="1"/>
            </p:cNvSpPr>
            <p:nvPr/>
          </p:nvSpPr>
          <p:spPr bwMode="auto">
            <a:xfrm flipH="1" flipV="1">
              <a:off x="5386567" y="2692784"/>
              <a:ext cx="1341159" cy="584798"/>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sp>
          <p:nvSpPr>
            <p:cNvPr id="61" name="AutoShape 8"/>
            <p:cNvSpPr>
              <a:spLocks noChangeShapeType="1"/>
            </p:cNvSpPr>
            <p:nvPr/>
          </p:nvSpPr>
          <p:spPr bwMode="auto">
            <a:xfrm flipH="1" flipV="1">
              <a:off x="4095081" y="3841257"/>
              <a:ext cx="1371990" cy="493466"/>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sp>
          <p:nvSpPr>
            <p:cNvPr id="62" name="AutoShape 7"/>
            <p:cNvSpPr>
              <a:spLocks noChangeShapeType="1"/>
            </p:cNvSpPr>
            <p:nvPr/>
          </p:nvSpPr>
          <p:spPr bwMode="auto">
            <a:xfrm flipV="1">
              <a:off x="5467071" y="3841257"/>
              <a:ext cx="1260655" cy="493466"/>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sp>
          <p:nvSpPr>
            <p:cNvPr id="63" name="AutoShape 6"/>
            <p:cNvSpPr>
              <a:spLocks noChangeShapeType="1"/>
            </p:cNvSpPr>
            <p:nvPr/>
          </p:nvSpPr>
          <p:spPr bwMode="auto">
            <a:xfrm flipV="1">
              <a:off x="2851555" y="3841257"/>
              <a:ext cx="1243526" cy="493466"/>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sp>
          <p:nvSpPr>
            <p:cNvPr id="64" name="AutoShape 5"/>
            <p:cNvSpPr>
              <a:spLocks noChangeShapeType="1"/>
            </p:cNvSpPr>
            <p:nvPr/>
          </p:nvSpPr>
          <p:spPr bwMode="auto">
            <a:xfrm flipH="1" flipV="1">
              <a:off x="6727726" y="3841257"/>
              <a:ext cx="1515869" cy="482560"/>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cxnSp>
          <p:nvCxnSpPr>
            <p:cNvPr id="21" name="直接连接符 20"/>
            <p:cNvCxnSpPr/>
            <p:nvPr/>
          </p:nvCxnSpPr>
          <p:spPr>
            <a:xfrm>
              <a:off x="6400572" y="2432304"/>
              <a:ext cx="1935517" cy="0"/>
            </a:xfrm>
            <a:prstGeom prst="line">
              <a:avLst/>
            </a:prstGeom>
            <a:solidFill>
              <a:srgbClr val="0070C0"/>
            </a:solidFill>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5486400" y="4869204"/>
              <a:ext cx="0" cy="444393"/>
            </a:xfrm>
            <a:prstGeom prst="straightConnector1">
              <a:avLst/>
            </a:prstGeom>
            <a:solidFill>
              <a:srgbClr val="0070C0"/>
            </a:solidFill>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9391650" y="2674496"/>
              <a:ext cx="0" cy="604617"/>
            </a:xfrm>
            <a:prstGeom prst="straightConnector1">
              <a:avLst/>
            </a:prstGeom>
            <a:solidFill>
              <a:srgbClr val="0070C0"/>
            </a:solidFill>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组合 59"/>
          <p:cNvGrpSpPr/>
          <p:nvPr/>
        </p:nvGrpSpPr>
        <p:grpSpPr>
          <a:xfrm>
            <a:off x="549001" y="555626"/>
            <a:ext cx="3565799" cy="876848"/>
            <a:chOff x="326687" y="247818"/>
            <a:chExt cx="4861582" cy="725466"/>
          </a:xfrm>
        </p:grpSpPr>
        <p:sp>
          <p:nvSpPr>
            <p:cNvPr id="89" name="文本框 60"/>
            <p:cNvSpPr txBox="1"/>
            <p:nvPr/>
          </p:nvSpPr>
          <p:spPr bwMode="auto">
            <a:xfrm>
              <a:off x="1528887"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文件流对象</a:t>
              </a:r>
              <a:endParaRPr lang="zh-CN" altLang="en-US" sz="2400" kern="0" dirty="0">
                <a:solidFill>
                  <a:srgbClr val="0070C0"/>
                </a:solidFill>
                <a:latin typeface="+mn-ea"/>
              </a:endParaRPr>
            </a:p>
          </p:txBody>
        </p:sp>
        <p:grpSp>
          <p:nvGrpSpPr>
            <p:cNvPr id="90" name="组合 61"/>
            <p:cNvGrpSpPr/>
            <p:nvPr/>
          </p:nvGrpSpPr>
          <p:grpSpPr>
            <a:xfrm>
              <a:off x="326687" y="247818"/>
              <a:ext cx="4861582" cy="725466"/>
              <a:chOff x="326687" y="247818"/>
              <a:chExt cx="4861582" cy="725466"/>
            </a:xfrm>
          </p:grpSpPr>
          <p:grpSp>
            <p:nvGrpSpPr>
              <p:cNvPr id="91" name="组合 62"/>
              <p:cNvGrpSpPr/>
              <p:nvPr/>
            </p:nvGrpSpPr>
            <p:grpSpPr>
              <a:xfrm>
                <a:off x="349799" y="247818"/>
                <a:ext cx="4791980" cy="261575"/>
                <a:chOff x="349799" y="247818"/>
                <a:chExt cx="4791980" cy="261575"/>
              </a:xfrm>
            </p:grpSpPr>
            <p:cxnSp>
              <p:nvCxnSpPr>
                <p:cNvPr id="106" name="直接连接符 7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7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7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8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0" name="任意多边形: 形状 8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11" name="任意多边形: 形状 8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2" name="组合 63"/>
              <p:cNvGrpSpPr/>
              <p:nvPr/>
            </p:nvGrpSpPr>
            <p:grpSpPr>
              <a:xfrm>
                <a:off x="349799" y="711709"/>
                <a:ext cx="4815092" cy="261575"/>
                <a:chOff x="358852" y="925118"/>
                <a:chExt cx="4815092" cy="261575"/>
              </a:xfrm>
            </p:grpSpPr>
            <p:cxnSp>
              <p:nvCxnSpPr>
                <p:cNvPr id="99" name="直接连接符 7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7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7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7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7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4" name="任意多边形: 形状 7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05" name="任意多边形: 形状 7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3" name="组合 64"/>
              <p:cNvGrpSpPr/>
              <p:nvPr/>
            </p:nvGrpSpPr>
            <p:grpSpPr>
              <a:xfrm>
                <a:off x="5138963" y="489126"/>
                <a:ext cx="49306" cy="329693"/>
                <a:chOff x="5138963" y="489126"/>
                <a:chExt cx="49306" cy="329693"/>
              </a:xfrm>
            </p:grpSpPr>
            <p:sp>
              <p:nvSpPr>
                <p:cNvPr id="97" name="椭圆 6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8" name="椭圆 6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4" name="组合 65"/>
              <p:cNvGrpSpPr/>
              <p:nvPr/>
            </p:nvGrpSpPr>
            <p:grpSpPr>
              <a:xfrm>
                <a:off x="326687" y="399838"/>
                <a:ext cx="49306" cy="329693"/>
                <a:chOff x="5138963" y="489126"/>
                <a:chExt cx="49306" cy="329693"/>
              </a:xfrm>
            </p:grpSpPr>
            <p:sp>
              <p:nvSpPr>
                <p:cNvPr id="95" name="椭圆 6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6" name="椭圆 6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12199" y="1647096"/>
            <a:ext cx="10434037" cy="1938992"/>
          </a:xfrm>
          <a:prstGeom prst="rect">
            <a:avLst/>
          </a:prstGeom>
        </p:spPr>
        <p:txBody>
          <a:bodyPr wrap="square">
            <a:spAutoFit/>
          </a:bodyPr>
          <a:lstStyle/>
          <a:p>
            <a:pPr algn="just" hangingPunct="0">
              <a:lnSpc>
                <a:spcPct val="1250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对文件进行输入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输出即读</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写操作时，必须先定义文件流对象并打开某个文件（即将流对象与文件建立关联）；然后，使用该流对象进行文件的读</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写操作；操作完毕后关闭文件（即将流对象与文件的关联断开）。</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hangingPunct="0">
              <a:lnSpc>
                <a:spcPct val="1250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定义文件流对象实际上就是使用文件流类定义类对象。例如：</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 name="组合 59"/>
          <p:cNvGrpSpPr/>
          <p:nvPr/>
        </p:nvGrpSpPr>
        <p:grpSpPr>
          <a:xfrm>
            <a:off x="549001" y="555626"/>
            <a:ext cx="3565799" cy="876848"/>
            <a:chOff x="326687" y="247818"/>
            <a:chExt cx="4861582" cy="725466"/>
          </a:xfrm>
        </p:grpSpPr>
        <p:sp>
          <p:nvSpPr>
            <p:cNvPr id="61" name="文本框 60"/>
            <p:cNvSpPr txBox="1"/>
            <p:nvPr/>
          </p:nvSpPr>
          <p:spPr bwMode="auto">
            <a:xfrm>
              <a:off x="1528887"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文件流对象</a:t>
              </a:r>
              <a:endParaRPr lang="zh-CN" altLang="en-US" sz="2400" kern="0" dirty="0">
                <a:solidFill>
                  <a:srgbClr val="0070C0"/>
                </a:solidFill>
                <a:latin typeface="+mn-ea"/>
              </a:endParaRPr>
            </a:p>
          </p:txBody>
        </p:sp>
        <p:grpSp>
          <p:nvGrpSpPr>
            <p:cNvPr id="62" name="组合 61"/>
            <p:cNvGrpSpPr/>
            <p:nvPr/>
          </p:nvGrpSpPr>
          <p:grpSpPr>
            <a:xfrm>
              <a:off x="326687" y="247818"/>
              <a:ext cx="4861582" cy="725466"/>
              <a:chOff x="326687" y="247818"/>
              <a:chExt cx="4861582" cy="725466"/>
            </a:xfrm>
          </p:grpSpPr>
          <p:grpSp>
            <p:nvGrpSpPr>
              <p:cNvPr id="63" name="组合 62"/>
              <p:cNvGrpSpPr/>
              <p:nvPr/>
            </p:nvGrpSpPr>
            <p:grpSpPr>
              <a:xfrm>
                <a:off x="349799" y="247818"/>
                <a:ext cx="4791980" cy="261575"/>
                <a:chOff x="349799" y="247818"/>
                <a:chExt cx="4791980" cy="261575"/>
              </a:xfrm>
            </p:grpSpPr>
            <p:cxnSp>
              <p:nvCxnSpPr>
                <p:cNvPr id="78" name="直接连接符 7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2" name="任意多边形: 形状 8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3" name="任意多边形: 形状 8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4" name="组合 63"/>
              <p:cNvGrpSpPr/>
              <p:nvPr/>
            </p:nvGrpSpPr>
            <p:grpSpPr>
              <a:xfrm>
                <a:off x="349799" y="711709"/>
                <a:ext cx="4815092" cy="261575"/>
                <a:chOff x="358852" y="925118"/>
                <a:chExt cx="4815092" cy="261575"/>
              </a:xfrm>
            </p:grpSpPr>
            <p:cxnSp>
              <p:nvCxnSpPr>
                <p:cNvPr id="71" name="直接连接符 7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7" name="任意多边形: 形状 7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5" name="组合 64"/>
              <p:cNvGrpSpPr/>
              <p:nvPr/>
            </p:nvGrpSpPr>
            <p:grpSpPr>
              <a:xfrm>
                <a:off x="5138963" y="489126"/>
                <a:ext cx="49306" cy="329693"/>
                <a:chOff x="5138963" y="489126"/>
                <a:chExt cx="49306" cy="329693"/>
              </a:xfrm>
            </p:grpSpPr>
            <p:sp>
              <p:nvSpPr>
                <p:cNvPr id="69" name="椭圆 6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6" name="组合 65"/>
              <p:cNvGrpSpPr/>
              <p:nvPr/>
            </p:nvGrpSpPr>
            <p:grpSpPr>
              <a:xfrm>
                <a:off x="326687" y="399838"/>
                <a:ext cx="49306" cy="329693"/>
                <a:chOff x="5138963" y="489126"/>
                <a:chExt cx="49306" cy="329693"/>
              </a:xfrm>
            </p:grpSpPr>
            <p:sp>
              <p:nvSpPr>
                <p:cNvPr id="67" name="椭圆 6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45" name="组合 4"/>
          <p:cNvGrpSpPr/>
          <p:nvPr/>
        </p:nvGrpSpPr>
        <p:grpSpPr>
          <a:xfrm>
            <a:off x="4211632" y="4277130"/>
            <a:ext cx="3479075" cy="1788061"/>
            <a:chOff x="2258568" y="1733379"/>
            <a:chExt cx="7452360" cy="1434360"/>
          </a:xfrm>
        </p:grpSpPr>
        <p:sp>
          <p:nvSpPr>
            <p:cNvPr id="46" name="矩形 26"/>
            <p:cNvSpPr/>
            <p:nvPr/>
          </p:nvSpPr>
          <p:spPr>
            <a:xfrm>
              <a:off x="2953225" y="1823029"/>
              <a:ext cx="6477891" cy="1111026"/>
            </a:xfrm>
            <a:prstGeom prst="rect">
              <a:avLst/>
            </a:prstGeom>
            <a:ln w="76200">
              <a:noFill/>
            </a:ln>
          </p:spPr>
          <p:txBody>
            <a:bodyPr wrap="square">
              <a:spAutoFit/>
            </a:bodyPr>
            <a:lstStyle/>
            <a:p>
              <a:r>
                <a:rPr lang="en-US" altLang="zh-CN" sz="2800" dirty="0" err="1">
                  <a:solidFill>
                    <a:srgbClr val="080808"/>
                  </a:solidFill>
                  <a:latin typeface="Times New Roman" panose="02020603050405020304" pitchFamily="18" charset="0"/>
                  <a:cs typeface="Times New Roman" panose="02020603050405020304" pitchFamily="18" charset="0"/>
                </a:rPr>
                <a:t>ifstream</a:t>
              </a:r>
              <a:r>
                <a:rPr lang="en-US" altLang="zh-CN" sz="2800" dirty="0">
                  <a:solidFill>
                    <a:srgbClr val="080808"/>
                  </a:solidFill>
                  <a:latin typeface="Times New Roman" panose="02020603050405020304" pitchFamily="18" charset="0"/>
                  <a:cs typeface="Times New Roman" panose="02020603050405020304" pitchFamily="18" charset="0"/>
                </a:rPr>
                <a:t> </a:t>
              </a:r>
              <a:r>
                <a:rPr lang="en-US" altLang="zh-CN" sz="2800" dirty="0" err="1">
                  <a:solidFill>
                    <a:srgbClr val="080808"/>
                  </a:solidFill>
                  <a:latin typeface="Times New Roman" panose="02020603050405020304" pitchFamily="18" charset="0"/>
                  <a:cs typeface="Times New Roman" panose="02020603050405020304" pitchFamily="18" charset="0"/>
                </a:rPr>
                <a:t>infile</a:t>
              </a:r>
              <a:r>
                <a:rPr lang="en-US" altLang="zh-CN" sz="2800" dirty="0">
                  <a:solidFill>
                    <a:srgbClr val="080808"/>
                  </a:solidFill>
                  <a:latin typeface="Times New Roman" panose="02020603050405020304" pitchFamily="18" charset="0"/>
                  <a:cs typeface="Times New Roman" panose="02020603050405020304" pitchFamily="18" charset="0"/>
                </a:rPr>
                <a:t>;</a:t>
              </a:r>
              <a:endParaRPr lang="en-US" altLang="zh-CN" sz="2800" dirty="0">
                <a:solidFill>
                  <a:srgbClr val="080808"/>
                </a:solidFill>
                <a:latin typeface="Times New Roman" panose="02020603050405020304" pitchFamily="18" charset="0"/>
                <a:cs typeface="Times New Roman" panose="02020603050405020304" pitchFamily="18" charset="0"/>
              </a:endParaRPr>
            </a:p>
            <a:p>
              <a:r>
                <a:rPr lang="en-US" altLang="zh-CN" sz="2800" dirty="0" err="1">
                  <a:solidFill>
                    <a:srgbClr val="080808"/>
                  </a:solidFill>
                  <a:latin typeface="Times New Roman" panose="02020603050405020304" pitchFamily="18" charset="0"/>
                  <a:cs typeface="Times New Roman" panose="02020603050405020304" pitchFamily="18" charset="0"/>
                </a:rPr>
                <a:t>ofstream</a:t>
              </a:r>
              <a:r>
                <a:rPr lang="en-US" altLang="zh-CN" sz="2800" dirty="0">
                  <a:solidFill>
                    <a:srgbClr val="080808"/>
                  </a:solidFill>
                  <a:latin typeface="Times New Roman" panose="02020603050405020304" pitchFamily="18" charset="0"/>
                  <a:cs typeface="Times New Roman" panose="02020603050405020304" pitchFamily="18" charset="0"/>
                </a:rPr>
                <a:t> </a:t>
              </a:r>
              <a:r>
                <a:rPr lang="en-US" altLang="zh-CN" sz="2800" dirty="0" err="1">
                  <a:solidFill>
                    <a:srgbClr val="080808"/>
                  </a:solidFill>
                  <a:latin typeface="Times New Roman" panose="02020603050405020304" pitchFamily="18" charset="0"/>
                  <a:cs typeface="Times New Roman" panose="02020603050405020304" pitchFamily="18" charset="0"/>
                </a:rPr>
                <a:t>outfile</a:t>
              </a:r>
              <a:r>
                <a:rPr lang="en-US" altLang="zh-CN" sz="2800" dirty="0">
                  <a:solidFill>
                    <a:srgbClr val="080808"/>
                  </a:solidFill>
                  <a:latin typeface="Times New Roman" panose="02020603050405020304" pitchFamily="18" charset="0"/>
                  <a:cs typeface="Times New Roman" panose="02020603050405020304" pitchFamily="18" charset="0"/>
                </a:rPr>
                <a:t>;</a:t>
              </a:r>
              <a:endParaRPr lang="en-US" altLang="zh-CN" sz="2800" dirty="0">
                <a:solidFill>
                  <a:srgbClr val="080808"/>
                </a:solidFill>
                <a:latin typeface="Times New Roman" panose="02020603050405020304" pitchFamily="18" charset="0"/>
                <a:cs typeface="Times New Roman" panose="02020603050405020304" pitchFamily="18" charset="0"/>
              </a:endParaRPr>
            </a:p>
            <a:p>
              <a:r>
                <a:rPr lang="en-US" altLang="zh-CN" sz="2800" dirty="0" err="1">
                  <a:solidFill>
                    <a:srgbClr val="080808"/>
                  </a:solidFill>
                  <a:latin typeface="Times New Roman" panose="02020603050405020304" pitchFamily="18" charset="0"/>
                  <a:cs typeface="Times New Roman" panose="02020603050405020304" pitchFamily="18" charset="0"/>
                </a:rPr>
                <a:t>fstream</a:t>
              </a:r>
              <a:r>
                <a:rPr lang="en-US" altLang="zh-CN" sz="2800" dirty="0">
                  <a:solidFill>
                    <a:srgbClr val="080808"/>
                  </a:solidFill>
                  <a:latin typeface="Times New Roman" panose="02020603050405020304" pitchFamily="18" charset="0"/>
                  <a:cs typeface="Times New Roman" panose="02020603050405020304" pitchFamily="18" charset="0"/>
                </a:rPr>
                <a:t> </a:t>
              </a:r>
              <a:r>
                <a:rPr lang="en-US" altLang="zh-CN" sz="2800" dirty="0" err="1">
                  <a:solidFill>
                    <a:srgbClr val="080808"/>
                  </a:solidFill>
                  <a:latin typeface="Times New Roman" panose="02020603050405020304" pitchFamily="18" charset="0"/>
                  <a:cs typeface="Times New Roman" panose="02020603050405020304" pitchFamily="18" charset="0"/>
                </a:rPr>
                <a:t>iofile</a:t>
              </a:r>
              <a:r>
                <a:rPr lang="en-US" altLang="zh-CN" sz="2800" dirty="0">
                  <a:solidFill>
                    <a:srgbClr val="080808"/>
                  </a:solidFill>
                  <a:latin typeface="Times New Roman" panose="02020603050405020304" pitchFamily="18" charset="0"/>
                  <a:cs typeface="Times New Roman" panose="02020603050405020304" pitchFamily="18" charset="0"/>
                </a:rPr>
                <a:t>;</a:t>
              </a:r>
              <a:endParaRPr lang="en-US" altLang="zh-CN" sz="2800" dirty="0">
                <a:solidFill>
                  <a:srgbClr val="080808"/>
                </a:solidFill>
                <a:latin typeface="Times New Roman" panose="02020603050405020304" pitchFamily="18" charset="0"/>
                <a:cs typeface="Times New Roman" panose="02020603050405020304" pitchFamily="18" charset="0"/>
              </a:endParaRPr>
            </a:p>
          </p:txBody>
        </p:sp>
        <p:sp>
          <p:nvSpPr>
            <p:cNvPr id="47" name="矩形 27"/>
            <p:cNvSpPr/>
            <p:nvPr/>
          </p:nvSpPr>
          <p:spPr>
            <a:xfrm>
              <a:off x="2258569" y="1733379"/>
              <a:ext cx="7452355" cy="143436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 name="直接连接符 28"/>
            <p:cNvCxnSpPr/>
            <p:nvPr/>
          </p:nvCxnSpPr>
          <p:spPr>
            <a:xfrm>
              <a:off x="2258568" y="1920832"/>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直接连接符 29"/>
            <p:cNvCxnSpPr/>
            <p:nvPr/>
          </p:nvCxnSpPr>
          <p:spPr>
            <a:xfrm>
              <a:off x="9710928" y="1920832"/>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barn(outVertical)">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aphicFrame>
        <p:nvGraphicFramePr>
          <p:cNvPr id="4" name="表格 3"/>
          <p:cNvGraphicFramePr>
            <a:graphicFrameLocks noGrp="1"/>
          </p:cNvGraphicFramePr>
          <p:nvPr/>
        </p:nvGraphicFramePr>
        <p:xfrm>
          <a:off x="1668780" y="3704658"/>
          <a:ext cx="8528957" cy="2905147"/>
        </p:xfrm>
        <a:graphic>
          <a:graphicData uri="http://schemas.openxmlformats.org/drawingml/2006/table">
            <a:tbl>
              <a:tblPr firstRow="1" bandRow="1">
                <a:tableStyleId>{5C22544A-7EE6-4342-B048-85BDC9FD1C3A}</a:tableStyleId>
              </a:tblPr>
              <a:tblGrid>
                <a:gridCol w="1523485"/>
                <a:gridCol w="7005472"/>
              </a:tblGrid>
              <a:tr h="415021">
                <a:tc>
                  <a:txBody>
                    <a:bodyPr/>
                    <a:lstStyle/>
                    <a:p>
                      <a:pPr algn="ct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方式</a:t>
                      </a:r>
                      <a:endPar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作用</a:t>
                      </a:r>
                      <a:endParaRPr lang="zh-CN" altLang="en-US" sz="2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r>
              <a:tr h="415021">
                <a:tc>
                  <a:txBody>
                    <a:bodyPr/>
                    <a:lstStyle/>
                    <a:p>
                      <a:pPr algn="l"/>
                      <a:r>
                        <a:rPr lang="en-US" altLang="zh-CN" sz="2000" dirty="0" err="1"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ios</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::in</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l"/>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以输入方式打开文件，对文件进行读操作，该文件必须存在</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r>
              <a:tr h="415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ios</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::out</a:t>
                      </a:r>
                      <a:endPar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a:t>
                      </a:r>
                      <a:r>
                        <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输出方式</a:t>
                      </a: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打开文件，对文件</a:t>
                      </a:r>
                      <a:r>
                        <a:rPr kumimoji="0" lang="zh-CN" altLang="en-US" sz="2000" b="0" i="0" u="none" strike="noStrike" kern="1200" cap="none" spc="0" normalizeH="0" baseline="0" noProof="0" dirty="0" smtClean="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进行写操作</a:t>
                      </a: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r h="415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ios</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::app</a:t>
                      </a:r>
                      <a:endPar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以追加方式打开文件，所有输出附加在文件末尾</a:t>
                      </a:r>
                      <a:endPar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r h="415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ios</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::ate</a:t>
                      </a:r>
                      <a:endPar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打开文件时，文件指针定位到文件尾</a:t>
                      </a:r>
                      <a:endPar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r h="415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ios</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::binary</a:t>
                      </a:r>
                      <a:endPar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以二进制方式打开文件，缺省的方式是文本方式</a:t>
                      </a:r>
                      <a:endPar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r h="41502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err="1" smtClean="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ios</a:t>
                      </a:r>
                      <a:r>
                        <a:rPr kumimoji="0" lang="en-US" altLang="zh-CN"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2000" b="0" i="0" u="none" strike="noStrike" kern="1200" cap="none" spc="0" normalizeH="0" baseline="0" noProof="0" dirty="0" err="1">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trunc</a:t>
                      </a:r>
                      <a:endPar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如果文件已存在，则先删除文件内容</a:t>
                      </a:r>
                      <a:endParaRPr kumimoji="0" lang="zh-CN" altLang="en-US" sz="20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txBody>
                  <a:tcPr/>
                </a:tc>
              </a:tr>
            </a:tbl>
          </a:graphicData>
        </a:graphic>
      </p:graphicFrame>
      <p:sp>
        <p:nvSpPr>
          <p:cNvPr id="25" name="矩形 24"/>
          <p:cNvSpPr/>
          <p:nvPr/>
        </p:nvSpPr>
        <p:spPr>
          <a:xfrm>
            <a:off x="274320" y="1522693"/>
            <a:ext cx="8458200" cy="470065"/>
          </a:xfrm>
          <a:prstGeom prst="rect">
            <a:avLst/>
          </a:prstGeom>
        </p:spPr>
        <p:txBody>
          <a:bodyPr wrap="square">
            <a:spAutoFit/>
          </a:bodyPr>
          <a:lstStyle/>
          <a:p>
            <a:pPr indent="719455" hangingPunct="0">
              <a:lnSpc>
                <a:spcPct val="110000"/>
              </a:lnSpc>
            </a:pP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打开文件使用文件流类的成员函数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open()</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，函数原型为：</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p:cNvGrpSpPr/>
          <p:nvPr/>
        </p:nvGrpSpPr>
        <p:grpSpPr>
          <a:xfrm>
            <a:off x="2377440" y="2196500"/>
            <a:ext cx="7452360" cy="717212"/>
            <a:chOff x="2258568" y="1733380"/>
            <a:chExt cx="7452360" cy="717212"/>
          </a:xfrm>
        </p:grpSpPr>
        <p:sp>
          <p:nvSpPr>
            <p:cNvPr id="27" name="矩形 26"/>
            <p:cNvSpPr/>
            <p:nvPr/>
          </p:nvSpPr>
          <p:spPr>
            <a:xfrm>
              <a:off x="2646146" y="1824578"/>
              <a:ext cx="6731330" cy="523220"/>
            </a:xfrm>
            <a:prstGeom prst="rect">
              <a:avLst/>
            </a:prstGeom>
            <a:ln w="76200">
              <a:noFill/>
            </a:ln>
          </p:spPr>
          <p:txBody>
            <a:bodyPr wrap="none">
              <a:spAutoFit/>
            </a:bodyPr>
            <a:lstStyle/>
            <a:p>
              <a:r>
                <a:rPr lang="en-US" altLang="zh-CN" sz="2800" b="1" dirty="0">
                  <a:solidFill>
                    <a:schemeClr val="tx2"/>
                  </a:solidFill>
                  <a:latin typeface="Times New Roman" panose="02020603050405020304" pitchFamily="18" charset="0"/>
                  <a:cs typeface="Times New Roman" panose="02020603050405020304" pitchFamily="18" charset="0"/>
                </a:rPr>
                <a:t>void open(const char* filename, int mode);</a:t>
              </a:r>
              <a:endParaRPr lang="zh-CN" altLang="en-US" sz="2800" dirty="0">
                <a:latin typeface="Times New Roman" panose="02020603050405020304" pitchFamily="18" charset="0"/>
                <a:cs typeface="Times New Roman" panose="02020603050405020304" pitchFamily="18" charset="0"/>
              </a:endParaRPr>
            </a:p>
          </p:txBody>
        </p:sp>
        <p:sp>
          <p:nvSpPr>
            <p:cNvPr id="28" name="矩形 27"/>
            <p:cNvSpPr/>
            <p:nvPr/>
          </p:nvSpPr>
          <p:spPr>
            <a:xfrm>
              <a:off x="2258569" y="1733380"/>
              <a:ext cx="7452355" cy="71721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9" name="直接连接符 28"/>
            <p:cNvCxnSpPr/>
            <p:nvPr/>
          </p:nvCxnSpPr>
          <p:spPr>
            <a:xfrm>
              <a:off x="2258568" y="1920832"/>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9710928" y="1920832"/>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979424" y="3097769"/>
            <a:ext cx="8128000" cy="461665"/>
          </a:xfrm>
          <a:prstGeom prst="rect">
            <a:avLst/>
          </a:prstGeom>
        </p:spPr>
        <p:txBody>
          <a:bodyPr wrap="square">
            <a:spAutoFit/>
          </a:bodyPr>
          <a:lstStyle/>
          <a:p>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filename</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是要打开的文件名，</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mode</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是文件的打开方式。</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 name="组合 10"/>
          <p:cNvGrpSpPr/>
          <p:nvPr/>
        </p:nvGrpSpPr>
        <p:grpSpPr>
          <a:xfrm>
            <a:off x="549001" y="555626"/>
            <a:ext cx="3565799" cy="876848"/>
            <a:chOff x="326687" y="247818"/>
            <a:chExt cx="4861582" cy="725466"/>
          </a:xfrm>
        </p:grpSpPr>
        <p:sp>
          <p:nvSpPr>
            <p:cNvPr id="12" name="文本框 11"/>
            <p:cNvSpPr txBox="1"/>
            <p:nvPr/>
          </p:nvSpPr>
          <p:spPr bwMode="auto">
            <a:xfrm>
              <a:off x="1528887"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文件流对象</a:t>
              </a:r>
              <a:endParaRPr lang="zh-CN" altLang="en-US" sz="2400" kern="0" dirty="0">
                <a:solidFill>
                  <a:srgbClr val="0070C0"/>
                </a:solidFill>
                <a:latin typeface="+mn-ea"/>
              </a:endParaRPr>
            </a:p>
          </p:txBody>
        </p:sp>
        <p:grpSp>
          <p:nvGrpSpPr>
            <p:cNvPr id="13" name="组合 12"/>
            <p:cNvGrpSpPr/>
            <p:nvPr/>
          </p:nvGrpSpPr>
          <p:grpSpPr>
            <a:xfrm>
              <a:off x="326687" y="247818"/>
              <a:ext cx="4861582" cy="725466"/>
              <a:chOff x="326687" y="247818"/>
              <a:chExt cx="4861582" cy="725466"/>
            </a:xfrm>
          </p:grpSpPr>
          <p:grpSp>
            <p:nvGrpSpPr>
              <p:cNvPr id="14" name="组合 13"/>
              <p:cNvGrpSpPr/>
              <p:nvPr/>
            </p:nvGrpSpPr>
            <p:grpSpPr>
              <a:xfrm>
                <a:off x="349799" y="247818"/>
                <a:ext cx="4791980" cy="261575"/>
                <a:chOff x="349799" y="247818"/>
                <a:chExt cx="4791980" cy="261575"/>
              </a:xfrm>
            </p:grpSpPr>
            <p:cxnSp>
              <p:nvCxnSpPr>
                <p:cNvPr id="34" name="直接连接符 3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9" name="任意多边形: 形状 3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5" name="组合 14"/>
              <p:cNvGrpSpPr/>
              <p:nvPr/>
            </p:nvGrpSpPr>
            <p:grpSpPr>
              <a:xfrm>
                <a:off x="349799" y="711709"/>
                <a:ext cx="4815092" cy="261575"/>
                <a:chOff x="358852" y="925118"/>
                <a:chExt cx="4815092" cy="261575"/>
              </a:xfrm>
            </p:grpSpPr>
            <p:cxnSp>
              <p:nvCxnSpPr>
                <p:cNvPr id="22" name="直接连接符 2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33" name="任意多边形: 形状 3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6" name="组合 15"/>
              <p:cNvGrpSpPr/>
              <p:nvPr/>
            </p:nvGrpSpPr>
            <p:grpSpPr>
              <a:xfrm>
                <a:off x="5138963" y="489126"/>
                <a:ext cx="49306" cy="329693"/>
                <a:chOff x="5138963" y="489126"/>
                <a:chExt cx="49306" cy="329693"/>
              </a:xfrm>
            </p:grpSpPr>
            <p:sp>
              <p:nvSpPr>
                <p:cNvPr id="20"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1"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7" name="组合 16"/>
              <p:cNvGrpSpPr/>
              <p:nvPr/>
            </p:nvGrpSpPr>
            <p:grpSpPr>
              <a:xfrm>
                <a:off x="326687" y="399838"/>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6751" y="2529063"/>
            <a:ext cx="9027457" cy="2492990"/>
          </a:xfrm>
          <a:prstGeom prst="rect">
            <a:avLst/>
          </a:prstGeom>
        </p:spPr>
        <p:txBody>
          <a:bodyPr wrap="square">
            <a:spAutoFit/>
          </a:bodyPr>
          <a:lstStyle/>
          <a:p>
            <a:pPr algn="just">
              <a:lnSpc>
                <a:spcPct val="130000"/>
              </a:lnSpc>
            </a:pPr>
            <a:r>
              <a:rPr lang="zh-CN" altLang="en-US" sz="2400" dirty="0">
                <a:latin typeface="Times New Roman" panose="02020603050405020304" pitchFamily="18" charset="0"/>
                <a:cs typeface="Times New Roman" panose="02020603050405020304" pitchFamily="18" charset="0"/>
              </a:rPr>
              <a:t>输入</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输出（</a:t>
            </a:r>
            <a:r>
              <a:rPr lang="en-US" altLang="zh-CN" sz="2400" b="1" dirty="0" err="1">
                <a:latin typeface="Times New Roman" panose="02020603050405020304" pitchFamily="18" charset="0"/>
                <a:cs typeface="Times New Roman" panose="02020603050405020304" pitchFamily="18" charset="0"/>
              </a:rPr>
              <a:t>Input/Output</a:t>
            </a:r>
            <a:r>
              <a:rPr lang="zh-CN" altLang="en-US" sz="2400" dirty="0">
                <a:latin typeface="Times New Roman" panose="02020603050405020304" pitchFamily="18" charset="0"/>
                <a:cs typeface="Times New Roman" panose="02020603050405020304" pitchFamily="18" charset="0"/>
              </a:rPr>
              <a:t>，简称为</a:t>
            </a:r>
            <a:r>
              <a:rPr lang="en-US" altLang="zh-CN" sz="2400" b="1" dirty="0">
                <a:latin typeface="Times New Roman" panose="02020603050405020304" pitchFamily="18" charset="0"/>
                <a:cs typeface="Times New Roman" panose="02020603050405020304" pitchFamily="18" charset="0"/>
              </a:rPr>
              <a:t>I/O</a:t>
            </a:r>
            <a:r>
              <a:rPr lang="zh-CN" altLang="en-US" sz="2400" dirty="0">
                <a:latin typeface="Times New Roman" panose="02020603050405020304" pitchFamily="18" charset="0"/>
                <a:cs typeface="Times New Roman" panose="02020603050405020304" pitchFamily="18" charset="0"/>
              </a:rPr>
              <a:t>）是数据传送的过程，其中，</a:t>
            </a:r>
            <a:r>
              <a:rPr lang="zh-CN" altLang="en-US" sz="2400" dirty="0">
                <a:solidFill>
                  <a:srgbClr val="FF0000"/>
                </a:solidFill>
                <a:latin typeface="+mn-ea"/>
              </a:rPr>
              <a:t>输入</a:t>
            </a:r>
            <a:r>
              <a:rPr lang="zh-CN" altLang="en-US" sz="2400" dirty="0">
                <a:latin typeface="Times New Roman" panose="02020603050405020304" pitchFamily="18" charset="0"/>
                <a:cs typeface="Times New Roman" panose="02020603050405020304" pitchFamily="18" charset="0"/>
              </a:rPr>
              <a:t>是指将数据从</a:t>
            </a:r>
            <a:r>
              <a:rPr lang="zh-CN" altLang="en-US" sz="2400" dirty="0">
                <a:latin typeface="+mn-ea"/>
              </a:rPr>
              <a:t>输入</a:t>
            </a:r>
            <a:r>
              <a:rPr lang="zh-CN" altLang="en-US" sz="2400" dirty="0">
                <a:latin typeface="Times New Roman" panose="02020603050405020304" pitchFamily="18" charset="0"/>
                <a:cs typeface="Times New Roman" panose="02020603050405020304" pitchFamily="18" charset="0"/>
              </a:rPr>
              <a:t>设备传送到内存的过程，而</a:t>
            </a:r>
            <a:r>
              <a:rPr lang="zh-CN" altLang="en-US" sz="2400" dirty="0">
                <a:solidFill>
                  <a:srgbClr val="FF0000"/>
                </a:solidFill>
                <a:latin typeface="Times New Roman" panose="02020603050405020304" pitchFamily="18" charset="0"/>
                <a:cs typeface="Times New Roman" panose="02020603050405020304" pitchFamily="18" charset="0"/>
              </a:rPr>
              <a:t>输出</a:t>
            </a:r>
            <a:r>
              <a:rPr lang="zh-CN" altLang="en-US" sz="2400" dirty="0">
                <a:latin typeface="Times New Roman" panose="02020603050405020304" pitchFamily="18" charset="0"/>
                <a:cs typeface="Times New Roman" panose="02020603050405020304" pitchFamily="18" charset="0"/>
              </a:rPr>
              <a:t>则是指将数据从内存传送到输出设备的过程。</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将数据的输入</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输出过程形象地称为流，并定义了相应的输入</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输出流类和一些代表标准输入</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输出设备的流对象，以方便数据的输入</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输出操作。</a:t>
            </a:r>
            <a:endParaRPr lang="zh-CN" altLang="en-US" sz="24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26895" y="2270759"/>
            <a:ext cx="6096000" cy="89647"/>
            <a:chOff x="26895" y="1676399"/>
            <a:chExt cx="6096000" cy="89647"/>
          </a:xfrm>
        </p:grpSpPr>
        <p:cxnSp>
          <p:nvCxnSpPr>
            <p:cNvPr id="5" name="直接连接符 4"/>
            <p:cNvCxnSpPr/>
            <p:nvPr/>
          </p:nvCxnSpPr>
          <p:spPr>
            <a:xfrm>
              <a:off x="26895" y="1676399"/>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993342" y="1766046"/>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069105" y="5186550"/>
            <a:ext cx="6096000" cy="89647"/>
            <a:chOff x="6069105" y="4428565"/>
            <a:chExt cx="6096000" cy="89647"/>
          </a:xfrm>
        </p:grpSpPr>
        <p:cxnSp>
          <p:nvCxnSpPr>
            <p:cNvPr id="28" name="直接连接符 27"/>
            <p:cNvCxnSpPr/>
            <p:nvPr/>
          </p:nvCxnSpPr>
          <p:spPr>
            <a:xfrm>
              <a:off x="6069105" y="4518212"/>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069105" y="4428565"/>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549001" y="555626"/>
            <a:ext cx="5578435" cy="876848"/>
            <a:chOff x="326687" y="247818"/>
            <a:chExt cx="4861582" cy="725466"/>
          </a:xfrm>
        </p:grpSpPr>
        <p:sp>
          <p:nvSpPr>
            <p:cNvPr id="13" name="文本框 12"/>
            <p:cNvSpPr txBox="1"/>
            <p:nvPr/>
          </p:nvSpPr>
          <p:spPr bwMode="auto">
            <a:xfrm>
              <a:off x="679585" y="404982"/>
              <a:ext cx="43347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err="1">
                  <a:solidFill>
                    <a:srgbClr val="0070C0"/>
                  </a:solidFill>
                  <a:latin typeface="Times New Roman" panose="02020603050405020304" pitchFamily="18" charset="0"/>
                  <a:cs typeface="Times New Roman" panose="02020603050405020304" pitchFamily="18" charset="0"/>
                </a:rPr>
                <a:t>cout</a:t>
              </a:r>
              <a:r>
                <a:rPr lang="zh-CN" altLang="en-US" sz="2400" kern="0" dirty="0">
                  <a:solidFill>
                    <a:srgbClr val="0070C0"/>
                  </a:solidFill>
                  <a:latin typeface="Times New Roman" panose="02020603050405020304" pitchFamily="18" charset="0"/>
                  <a:cs typeface="Times New Roman" panose="02020603050405020304" pitchFamily="18" charset="0"/>
                </a:rPr>
                <a:t>和</a:t>
              </a:r>
              <a:r>
                <a:rPr lang="en-US" altLang="zh-CN" sz="2400" kern="0" dirty="0" err="1">
                  <a:solidFill>
                    <a:srgbClr val="0070C0"/>
                  </a:solidFill>
                  <a:latin typeface="Times New Roman" panose="02020603050405020304" pitchFamily="18" charset="0"/>
                  <a:cs typeface="Times New Roman" panose="02020603050405020304" pitchFamily="18" charset="0"/>
                </a:rPr>
                <a:t>cin</a:t>
              </a:r>
              <a:r>
                <a:rPr lang="zh-CN" altLang="en-US" sz="2400" kern="0" dirty="0">
                  <a:solidFill>
                    <a:srgbClr val="0070C0"/>
                  </a:solidFill>
                  <a:latin typeface="Times New Roman" panose="02020603050405020304" pitchFamily="18" charset="0"/>
                  <a:cs typeface="Times New Roman" panose="02020603050405020304" pitchFamily="18" charset="0"/>
                </a:rPr>
                <a:t>对象及插入和提取运算符</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326687" y="247818"/>
              <a:ext cx="4861582" cy="725466"/>
              <a:chOff x="326687" y="247818"/>
              <a:chExt cx="4861582" cy="725466"/>
            </a:xfrm>
          </p:grpSpPr>
          <p:grpSp>
            <p:nvGrpSpPr>
              <p:cNvPr id="15" name="组合 14"/>
              <p:cNvGrpSpPr/>
              <p:nvPr/>
            </p:nvGrpSpPr>
            <p:grpSpPr>
              <a:xfrm>
                <a:off x="349799" y="247818"/>
                <a:ext cx="4791980" cy="261575"/>
                <a:chOff x="349799" y="247818"/>
                <a:chExt cx="4791980" cy="261575"/>
              </a:xfrm>
            </p:grpSpPr>
            <p:cxnSp>
              <p:nvCxnSpPr>
                <p:cNvPr id="32" name="直接连接符 3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6" name="任意多边形: 形状 3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37" name="任意多边形: 形状 3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6" name="组合 15"/>
              <p:cNvGrpSpPr/>
              <p:nvPr/>
            </p:nvGrpSpPr>
            <p:grpSpPr>
              <a:xfrm>
                <a:off x="349799" y="711709"/>
                <a:ext cx="4815092" cy="261575"/>
                <a:chOff x="358852" y="925118"/>
                <a:chExt cx="4815092" cy="261575"/>
              </a:xfrm>
            </p:grpSpPr>
            <p:cxnSp>
              <p:nvCxnSpPr>
                <p:cNvPr id="23" name="直接连接符 2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0" name="任意多边形: 形状 2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31" name="任意多边形: 形状 3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7" name="组合 16"/>
              <p:cNvGrpSpPr/>
              <p:nvPr/>
            </p:nvGrpSpPr>
            <p:grpSpPr>
              <a:xfrm>
                <a:off x="5138963" y="489126"/>
                <a:ext cx="49306" cy="329693"/>
                <a:chOff x="5138963" y="489126"/>
                <a:chExt cx="49306" cy="329693"/>
              </a:xfrm>
            </p:grpSpPr>
            <p:sp>
              <p:nvSpPr>
                <p:cNvPr id="21" name="椭圆 2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326687" y="399838"/>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par>
                                <p:cTn id="13" presetID="1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86814" y="2664518"/>
            <a:ext cx="5436081" cy="2862322"/>
          </a:xfrm>
          <a:prstGeom prst="rect">
            <a:avLst/>
          </a:prstGeom>
        </p:spPr>
        <p:txBody>
          <a:bodyPr wrap="square">
            <a:spAutoFit/>
          </a:bodyPr>
          <a:lstStyle/>
          <a:p>
            <a:pPr>
              <a:lnSpc>
                <a:spcPct val="150000"/>
              </a:lnSpc>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可以用位或运算符（即“</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mj-lt"/>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）把以上属性连接起来，如“</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ios</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::in |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ios</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::out |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ios</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::binary</a:t>
            </a:r>
            <a:r>
              <a:rPr lang="en-US" altLang="zh-CN" sz="2400" dirty="0">
                <a:latin typeface="+mj-lt"/>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ofstream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ifstream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fstream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这</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个类的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open()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函数包含了不同的默认文件打开方式</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 name="表格 1"/>
          <p:cNvGraphicFramePr>
            <a:graphicFrameLocks noGrp="1"/>
          </p:cNvGraphicFramePr>
          <p:nvPr/>
        </p:nvGraphicFramePr>
        <p:xfrm>
          <a:off x="6572921" y="3329214"/>
          <a:ext cx="4643805" cy="1798320"/>
        </p:xfrm>
        <a:graphic>
          <a:graphicData uri="http://schemas.openxmlformats.org/drawingml/2006/table">
            <a:tbl>
              <a:tblPr firstRow="1" bandRow="1">
                <a:tableStyleId>{5C22544A-7EE6-4342-B048-85BDC9FD1C3A}</a:tableStyleId>
              </a:tblPr>
              <a:tblGrid>
                <a:gridCol w="2032950"/>
                <a:gridCol w="2610855"/>
              </a:tblGrid>
              <a:tr h="385717">
                <a:tc>
                  <a:txBody>
                    <a:bodyPr/>
                    <a:lstStyle/>
                    <a:p>
                      <a:pPr algn="ctr"/>
                      <a:r>
                        <a:rPr lang="zh-CN" altLang="en-US"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类</a:t>
                      </a:r>
                      <a:endParaRPr lang="zh-CN" altLang="en-US"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algn="ctr"/>
                      <a:r>
                        <a:rPr lang="zh-CN" altLang="en-US"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默认打开方式</a:t>
                      </a:r>
                      <a:endParaRPr lang="zh-CN" altLang="en-US" sz="22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r>
              <a:tr h="370840">
                <a:tc>
                  <a:txBody>
                    <a:bodyPr/>
                    <a:lstStyle/>
                    <a:p>
                      <a:r>
                        <a:rPr lang="en-US" altLang="zh-CN" sz="24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ifstream</a:t>
                      </a:r>
                      <a:endParaRPr lang="zh-CN" altLang="en-US"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r>
                        <a:rPr lang="en-US" altLang="zh-CN" sz="24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ios</a:t>
                      </a:r>
                      <a:r>
                        <a:rPr lang="en-US"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::in</a:t>
                      </a:r>
                      <a:endParaRPr lang="zh-CN" altLang="en-US"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r>
              <a:tr h="370840">
                <a:tc>
                  <a:txBody>
                    <a:bodyPr/>
                    <a:lstStyle/>
                    <a:p>
                      <a:r>
                        <a:rPr lang="en-US" altLang="zh-CN" sz="24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ofstream</a:t>
                      </a:r>
                      <a:endParaRPr lang="zh-CN" altLang="en-US"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r>
                        <a:rPr lang="en-US" altLang="zh-CN" sz="24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ios</a:t>
                      </a:r>
                      <a:r>
                        <a:rPr lang="en-US"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::out</a:t>
                      </a:r>
                      <a:endParaRPr lang="zh-CN" altLang="en-US"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r>
              <a:tr h="370840">
                <a:tc>
                  <a:txBody>
                    <a:bodyPr/>
                    <a:lstStyle/>
                    <a:p>
                      <a:r>
                        <a:rPr lang="en-US" altLang="zh-CN" sz="24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fstream</a:t>
                      </a:r>
                      <a:endParaRPr lang="zh-CN" altLang="en-US"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r>
                        <a:rPr lang="en-US" altLang="zh-CN" sz="24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ios</a:t>
                      </a:r>
                      <a:r>
                        <a:rPr lang="en-US"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smtClean="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in</a:t>
                      </a:r>
                      <a:r>
                        <a:rPr lang="zh-CN" altLang="en-US" sz="1800" dirty="0" smtClean="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丨</a:t>
                      </a:r>
                      <a:r>
                        <a:rPr lang="en-US" altLang="zh-CN" sz="2400" dirty="0" err="1" smtClean="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ios</a:t>
                      </a:r>
                      <a:r>
                        <a:rPr lang="en-US" altLang="zh-CN" sz="2400" dirty="0" smtClean="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::out</a:t>
                      </a:r>
                      <a:endParaRPr lang="zh-CN" altLang="en-US"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r>
            </a:tbl>
          </a:graphicData>
        </a:graphic>
      </p:graphicFrame>
      <p:grpSp>
        <p:nvGrpSpPr>
          <p:cNvPr id="13" name="组合 12"/>
          <p:cNvGrpSpPr/>
          <p:nvPr/>
        </p:nvGrpSpPr>
        <p:grpSpPr>
          <a:xfrm>
            <a:off x="26895" y="2325623"/>
            <a:ext cx="6096000" cy="89647"/>
            <a:chOff x="26895" y="1676399"/>
            <a:chExt cx="6096000" cy="89647"/>
          </a:xfrm>
        </p:grpSpPr>
        <p:cxnSp>
          <p:nvCxnSpPr>
            <p:cNvPr id="14" name="直接连接符 13"/>
            <p:cNvCxnSpPr/>
            <p:nvPr/>
          </p:nvCxnSpPr>
          <p:spPr>
            <a:xfrm>
              <a:off x="26895" y="1676399"/>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993342" y="1766046"/>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6096000" y="5878978"/>
            <a:ext cx="6096000" cy="89647"/>
            <a:chOff x="6069105" y="4428565"/>
            <a:chExt cx="6096000" cy="89647"/>
          </a:xfrm>
        </p:grpSpPr>
        <p:cxnSp>
          <p:nvCxnSpPr>
            <p:cNvPr id="17" name="直接连接符 16"/>
            <p:cNvCxnSpPr/>
            <p:nvPr/>
          </p:nvCxnSpPr>
          <p:spPr>
            <a:xfrm>
              <a:off x="6069105" y="4518212"/>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069105" y="4428565"/>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549001" y="802514"/>
            <a:ext cx="3565799" cy="876848"/>
            <a:chOff x="326687" y="247818"/>
            <a:chExt cx="4861582" cy="725466"/>
          </a:xfrm>
        </p:grpSpPr>
        <p:sp>
          <p:nvSpPr>
            <p:cNvPr id="11" name="文本框 10"/>
            <p:cNvSpPr txBox="1"/>
            <p:nvPr/>
          </p:nvSpPr>
          <p:spPr bwMode="auto">
            <a:xfrm>
              <a:off x="1528887"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文件流对象</a:t>
              </a:r>
              <a:endParaRPr lang="zh-CN" altLang="en-US" sz="2400" kern="0" dirty="0">
                <a:solidFill>
                  <a:srgbClr val="0070C0"/>
                </a:solidFill>
                <a:latin typeface="+mn-ea"/>
              </a:endParaRPr>
            </a:p>
          </p:txBody>
        </p:sp>
        <p:grpSp>
          <p:nvGrpSpPr>
            <p:cNvPr id="12" name="组合 11"/>
            <p:cNvGrpSpPr/>
            <p:nvPr/>
          </p:nvGrpSpPr>
          <p:grpSpPr>
            <a:xfrm>
              <a:off x="326687" y="247818"/>
              <a:ext cx="4861582" cy="725466"/>
              <a:chOff x="326687" y="247818"/>
              <a:chExt cx="4861582" cy="725466"/>
            </a:xfrm>
          </p:grpSpPr>
          <p:grpSp>
            <p:nvGrpSpPr>
              <p:cNvPr id="19" name="组合 18"/>
              <p:cNvGrpSpPr/>
              <p:nvPr/>
            </p:nvGrpSpPr>
            <p:grpSpPr>
              <a:xfrm>
                <a:off x="349799" y="247818"/>
                <a:ext cx="4791980" cy="261575"/>
                <a:chOff x="349799" y="247818"/>
                <a:chExt cx="4791980" cy="261575"/>
              </a:xfrm>
            </p:grpSpPr>
            <p:cxnSp>
              <p:nvCxnSpPr>
                <p:cNvPr id="34" name="直接连接符 3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9" name="任意多边形: 形状 3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0" name="组合 19"/>
              <p:cNvGrpSpPr/>
              <p:nvPr/>
            </p:nvGrpSpPr>
            <p:grpSpPr>
              <a:xfrm>
                <a:off x="349799" y="711709"/>
                <a:ext cx="4815092" cy="261575"/>
                <a:chOff x="358852" y="925118"/>
                <a:chExt cx="4815092" cy="261575"/>
              </a:xfrm>
            </p:grpSpPr>
            <p:cxnSp>
              <p:nvCxnSpPr>
                <p:cNvPr id="27" name="直接连接符 2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33" name="任意多边形: 形状 3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1" name="组合 20"/>
              <p:cNvGrpSpPr/>
              <p:nvPr/>
            </p:nvGrpSpPr>
            <p:grpSpPr>
              <a:xfrm>
                <a:off x="5138963" y="489126"/>
                <a:ext cx="49306" cy="329693"/>
                <a:chOff x="5138963" y="489126"/>
                <a:chExt cx="49306" cy="329693"/>
              </a:xfrm>
            </p:grpSpPr>
            <p:sp>
              <p:nvSpPr>
                <p:cNvPr id="25" name="椭圆 2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椭圆 2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2" name="组合 21"/>
              <p:cNvGrpSpPr/>
              <p:nvPr/>
            </p:nvGrpSpPr>
            <p:grpSpPr>
              <a:xfrm>
                <a:off x="326687" y="399838"/>
                <a:ext cx="49306" cy="329693"/>
                <a:chOff x="5138963" y="489126"/>
                <a:chExt cx="49306" cy="329693"/>
              </a:xfrm>
            </p:grpSpPr>
            <p:sp>
              <p:nvSpPr>
                <p:cNvPr id="23" name="椭圆 2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4" name="椭圆 2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par>
                                <p:cTn id="13" presetID="12" presetClass="entr" presetSubtype="2"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left)">
                                      <p:cBhvr>
                                        <p:cTn id="16" dur="500"/>
                                        <p:tgtEl>
                                          <p:spTgt spid="16"/>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5" name="组合 4"/>
          <p:cNvGrpSpPr/>
          <p:nvPr/>
        </p:nvGrpSpPr>
        <p:grpSpPr>
          <a:xfrm>
            <a:off x="2272828" y="2181790"/>
            <a:ext cx="9222376" cy="4245136"/>
            <a:chOff x="2258568" y="1733380"/>
            <a:chExt cx="7452360" cy="717212"/>
          </a:xfrm>
        </p:grpSpPr>
        <p:sp>
          <p:nvSpPr>
            <p:cNvPr id="27" name="矩形 26"/>
            <p:cNvSpPr/>
            <p:nvPr/>
          </p:nvSpPr>
          <p:spPr>
            <a:xfrm>
              <a:off x="2646146" y="1824578"/>
              <a:ext cx="184731" cy="89256"/>
            </a:xfrm>
            <a:prstGeom prst="rect">
              <a:avLst/>
            </a:prstGeom>
            <a:ln w="76200">
              <a:noFill/>
            </a:ln>
          </p:spPr>
          <p:txBody>
            <a:bodyPr wrap="none">
              <a:spAutoFit/>
            </a:bodyPr>
            <a:lstStyle/>
            <a:p>
              <a:endParaRPr lang="zh-CN" altLang="en-US" sz="2800" dirty="0">
                <a:latin typeface="Times New Roman" panose="02020603050405020304" pitchFamily="18" charset="0"/>
                <a:cs typeface="Times New Roman" panose="02020603050405020304" pitchFamily="18" charset="0"/>
              </a:endParaRPr>
            </a:p>
          </p:txBody>
        </p:sp>
        <p:sp>
          <p:nvSpPr>
            <p:cNvPr id="28" name="矩形 27"/>
            <p:cNvSpPr/>
            <p:nvPr/>
          </p:nvSpPr>
          <p:spPr>
            <a:xfrm>
              <a:off x="2258569" y="1733380"/>
              <a:ext cx="7452355" cy="71721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9" name="直接连接符 28"/>
            <p:cNvCxnSpPr/>
            <p:nvPr/>
          </p:nvCxnSpPr>
          <p:spPr>
            <a:xfrm>
              <a:off x="2258568" y="1920832"/>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9710928" y="1920832"/>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549001" y="555626"/>
            <a:ext cx="3565799" cy="876848"/>
            <a:chOff x="326687" y="247818"/>
            <a:chExt cx="4861582" cy="725466"/>
          </a:xfrm>
        </p:grpSpPr>
        <p:sp>
          <p:nvSpPr>
            <p:cNvPr id="12" name="文本框 11"/>
            <p:cNvSpPr txBox="1"/>
            <p:nvPr/>
          </p:nvSpPr>
          <p:spPr bwMode="auto">
            <a:xfrm>
              <a:off x="1528887"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文件流对象</a:t>
              </a:r>
              <a:endParaRPr lang="zh-CN" altLang="en-US" sz="2400" kern="0" dirty="0">
                <a:solidFill>
                  <a:srgbClr val="0070C0"/>
                </a:solidFill>
                <a:latin typeface="+mn-ea"/>
              </a:endParaRPr>
            </a:p>
          </p:txBody>
        </p:sp>
        <p:grpSp>
          <p:nvGrpSpPr>
            <p:cNvPr id="13" name="组合 12"/>
            <p:cNvGrpSpPr/>
            <p:nvPr/>
          </p:nvGrpSpPr>
          <p:grpSpPr>
            <a:xfrm>
              <a:off x="326687" y="247818"/>
              <a:ext cx="4861582" cy="725466"/>
              <a:chOff x="326687" y="247818"/>
              <a:chExt cx="4861582" cy="725466"/>
            </a:xfrm>
          </p:grpSpPr>
          <p:grpSp>
            <p:nvGrpSpPr>
              <p:cNvPr id="14" name="组合 13"/>
              <p:cNvGrpSpPr/>
              <p:nvPr/>
            </p:nvGrpSpPr>
            <p:grpSpPr>
              <a:xfrm>
                <a:off x="349799" y="247818"/>
                <a:ext cx="4791980" cy="261575"/>
                <a:chOff x="349799" y="247818"/>
                <a:chExt cx="4791980" cy="261575"/>
              </a:xfrm>
            </p:grpSpPr>
            <p:cxnSp>
              <p:nvCxnSpPr>
                <p:cNvPr id="34" name="直接连接符 3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9" name="任意多边形: 形状 3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5" name="组合 14"/>
              <p:cNvGrpSpPr/>
              <p:nvPr/>
            </p:nvGrpSpPr>
            <p:grpSpPr>
              <a:xfrm>
                <a:off x="349799" y="711709"/>
                <a:ext cx="4815092" cy="261575"/>
                <a:chOff x="358852" y="925118"/>
                <a:chExt cx="4815092" cy="261575"/>
              </a:xfrm>
            </p:grpSpPr>
            <p:cxnSp>
              <p:nvCxnSpPr>
                <p:cNvPr id="22" name="直接连接符 2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33" name="任意多边形: 形状 3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6" name="组合 15"/>
              <p:cNvGrpSpPr/>
              <p:nvPr/>
            </p:nvGrpSpPr>
            <p:grpSpPr>
              <a:xfrm>
                <a:off x="5138963" y="489126"/>
                <a:ext cx="49306" cy="329693"/>
                <a:chOff x="5138963" y="489126"/>
                <a:chExt cx="49306" cy="329693"/>
              </a:xfrm>
            </p:grpSpPr>
            <p:sp>
              <p:nvSpPr>
                <p:cNvPr id="20"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1"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7" name="组合 16"/>
              <p:cNvGrpSpPr/>
              <p:nvPr/>
            </p:nvGrpSpPr>
            <p:grpSpPr>
              <a:xfrm>
                <a:off x="326687" y="399838"/>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 name="Rectangle 1"/>
          <p:cNvSpPr/>
          <p:nvPr/>
        </p:nvSpPr>
        <p:spPr>
          <a:xfrm>
            <a:off x="2399099" y="2321737"/>
            <a:ext cx="8969829" cy="3985706"/>
          </a:xfrm>
          <a:prstGeom prst="rect">
            <a:avLst/>
          </a:prstGeom>
        </p:spPr>
        <p:txBody>
          <a:bodyPr wrap="square">
            <a:spAutoFit/>
          </a:bodyPr>
          <a:lstStyle/>
          <a:p>
            <a:pPr hangingPunct="0"/>
            <a:r>
              <a:rPr lang="en-US" altLang="zh-CN" sz="2300" dirty="0" err="1">
                <a:latin typeface="Times New Roman" panose="02020603050405020304" pitchFamily="18" charset="0"/>
                <a:cs typeface="Times New Roman" panose="02020603050405020304" pitchFamily="18" charset="0"/>
              </a:rPr>
              <a:t>ifstream</a:t>
            </a: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infile</a:t>
            </a:r>
            <a:r>
              <a:rPr lang="en-US" altLang="zh-CN" sz="2300" dirty="0">
                <a:latin typeface="Times New Roman" panose="02020603050405020304" pitchFamily="18" charset="0"/>
                <a:cs typeface="Times New Roman" panose="02020603050405020304" pitchFamily="18" charset="0"/>
              </a:rPr>
              <a:t>;</a:t>
            </a:r>
            <a:endParaRPr lang="zh-CN" altLang="zh-CN" sz="2300" dirty="0">
              <a:latin typeface="Times New Roman" panose="02020603050405020304" pitchFamily="18" charset="0"/>
              <a:cs typeface="Times New Roman" panose="02020603050405020304" pitchFamily="18" charset="0"/>
            </a:endParaRPr>
          </a:p>
          <a:p>
            <a:pPr hangingPunct="0"/>
            <a:r>
              <a:rPr lang="en-US" altLang="zh-CN" sz="2300" dirty="0" err="1">
                <a:latin typeface="Times New Roman" panose="02020603050405020304" pitchFamily="18" charset="0"/>
                <a:cs typeface="Times New Roman" panose="02020603050405020304" pitchFamily="18" charset="0"/>
              </a:rPr>
              <a:t>infile.open</a:t>
            </a:r>
            <a:r>
              <a:rPr lang="en-US" altLang="zh-CN" sz="2300" dirty="0">
                <a:latin typeface="Times New Roman" panose="02020603050405020304" pitchFamily="18" charset="0"/>
                <a:cs typeface="Times New Roman" panose="02020603050405020304" pitchFamily="18" charset="0"/>
              </a:rPr>
              <a:t>("file1.txt");  </a:t>
            </a:r>
            <a:r>
              <a:rPr lang="en-US" altLang="zh-CN" sz="2300" dirty="0"/>
              <a:t>// </a:t>
            </a:r>
            <a:r>
              <a:rPr lang="zh-CN" altLang="zh-CN" sz="2300" dirty="0"/>
              <a:t>以输入方式（即读文件方式）打开文件</a:t>
            </a:r>
            <a:endParaRPr lang="zh-CN" altLang="zh-CN" sz="2300" dirty="0"/>
          </a:p>
          <a:p>
            <a:pPr hangingPunct="0"/>
            <a:endParaRPr lang="en-US" altLang="zh-CN" sz="2300" dirty="0"/>
          </a:p>
          <a:p>
            <a:pPr hangingPunct="0"/>
            <a:r>
              <a:rPr lang="en-US" altLang="zh-CN" sz="2300" dirty="0" err="1">
                <a:latin typeface="Times New Roman" panose="02020603050405020304" pitchFamily="18" charset="0"/>
                <a:cs typeface="Times New Roman" panose="02020603050405020304" pitchFamily="18" charset="0"/>
              </a:rPr>
              <a:t>ofstream</a:t>
            </a: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outfile</a:t>
            </a:r>
            <a:r>
              <a:rPr lang="en-US" altLang="zh-CN" sz="2300" dirty="0">
                <a:latin typeface="Times New Roman" panose="02020603050405020304" pitchFamily="18" charset="0"/>
                <a:cs typeface="Times New Roman" panose="02020603050405020304" pitchFamily="18" charset="0"/>
              </a:rPr>
              <a:t>;</a:t>
            </a:r>
            <a:endParaRPr lang="zh-CN" altLang="zh-CN" sz="2300" dirty="0">
              <a:latin typeface="Times New Roman" panose="02020603050405020304" pitchFamily="18" charset="0"/>
              <a:cs typeface="Times New Roman" panose="02020603050405020304" pitchFamily="18" charset="0"/>
            </a:endParaRPr>
          </a:p>
          <a:p>
            <a:pPr hangingPunct="0"/>
            <a:r>
              <a:rPr lang="en-US" altLang="zh-CN" sz="2300" dirty="0" err="1">
                <a:latin typeface="Times New Roman" panose="02020603050405020304" pitchFamily="18" charset="0"/>
                <a:cs typeface="Times New Roman" panose="02020603050405020304" pitchFamily="18" charset="0"/>
              </a:rPr>
              <a:t>outfile.open</a:t>
            </a:r>
            <a:r>
              <a:rPr lang="en-US" altLang="zh-CN" sz="2300" dirty="0">
                <a:latin typeface="Times New Roman" panose="02020603050405020304" pitchFamily="18" charset="0"/>
                <a:cs typeface="Times New Roman" panose="02020603050405020304" pitchFamily="18" charset="0"/>
              </a:rPr>
              <a:t>("file2.txt"); </a:t>
            </a:r>
            <a:r>
              <a:rPr lang="en-US" altLang="zh-CN" sz="2300" dirty="0"/>
              <a:t>// </a:t>
            </a:r>
            <a:r>
              <a:rPr lang="zh-CN" altLang="zh-CN" sz="2300" dirty="0"/>
              <a:t>以输出方式（即写文件方式）打开文件</a:t>
            </a:r>
            <a:endParaRPr lang="zh-CN" altLang="zh-CN" sz="2300" dirty="0"/>
          </a:p>
          <a:p>
            <a:pPr hangingPunct="0"/>
            <a:endParaRPr lang="en-US" altLang="zh-CN" sz="2300" dirty="0"/>
          </a:p>
          <a:p>
            <a:pPr hangingPunct="0"/>
            <a:r>
              <a:rPr lang="en-US" altLang="zh-CN" sz="2300" dirty="0" err="1">
                <a:latin typeface="Times New Roman" panose="02020603050405020304" pitchFamily="18" charset="0"/>
                <a:cs typeface="Times New Roman" panose="02020603050405020304" pitchFamily="18" charset="0"/>
              </a:rPr>
              <a:t>fstream</a:t>
            </a: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iofile</a:t>
            </a:r>
            <a:r>
              <a:rPr lang="en-US" altLang="zh-CN" sz="2300" dirty="0">
                <a:latin typeface="Times New Roman" panose="02020603050405020304" pitchFamily="18" charset="0"/>
                <a:cs typeface="Times New Roman" panose="02020603050405020304" pitchFamily="18" charset="0"/>
              </a:rPr>
              <a:t>;</a:t>
            </a:r>
            <a:endParaRPr lang="zh-CN" altLang="zh-CN" sz="2300" dirty="0">
              <a:latin typeface="Times New Roman" panose="02020603050405020304" pitchFamily="18" charset="0"/>
              <a:cs typeface="Times New Roman" panose="02020603050405020304" pitchFamily="18" charset="0"/>
            </a:endParaRPr>
          </a:p>
          <a:p>
            <a:pPr hangingPunct="0"/>
            <a:r>
              <a:rPr lang="en-US" altLang="zh-CN" sz="2300" dirty="0" err="1">
                <a:latin typeface="Times New Roman" panose="02020603050405020304" pitchFamily="18" charset="0"/>
                <a:cs typeface="Times New Roman" panose="02020603050405020304" pitchFamily="18" charset="0"/>
              </a:rPr>
              <a:t>iofile.open</a:t>
            </a:r>
            <a:r>
              <a:rPr lang="en-US" altLang="zh-CN" sz="2300" dirty="0">
                <a:latin typeface="Times New Roman" panose="02020603050405020304" pitchFamily="18" charset="0"/>
                <a:cs typeface="Times New Roman" panose="02020603050405020304" pitchFamily="18" charset="0"/>
              </a:rPr>
              <a:t>("file3.txt");</a:t>
            </a:r>
            <a:r>
              <a:rPr lang="en-US" altLang="zh-CN" sz="2300" dirty="0"/>
              <a:t>	 // </a:t>
            </a:r>
            <a:r>
              <a:rPr lang="zh-CN" altLang="zh-CN" sz="2300" dirty="0"/>
              <a:t>以输入</a:t>
            </a:r>
            <a:r>
              <a:rPr lang="en-US" altLang="zh-CN" sz="2300" dirty="0"/>
              <a:t>/</a:t>
            </a:r>
            <a:r>
              <a:rPr lang="zh-CN" altLang="zh-CN" sz="2300" dirty="0"/>
              <a:t>输出方式打开文件</a:t>
            </a:r>
            <a:endParaRPr lang="en-US" altLang="zh-CN" sz="2300" dirty="0"/>
          </a:p>
          <a:p>
            <a:pPr hangingPunct="0"/>
            <a:endParaRPr lang="en-US" altLang="zh-CN" sz="2300" dirty="0"/>
          </a:p>
          <a:p>
            <a:pPr hangingPunct="0"/>
            <a:r>
              <a:rPr lang="en-US" altLang="zh-CN" sz="2300" dirty="0" err="1">
                <a:latin typeface="Times New Roman" panose="02020603050405020304" pitchFamily="18" charset="0"/>
                <a:cs typeface="Times New Roman" panose="02020603050405020304" pitchFamily="18" charset="0"/>
              </a:rPr>
              <a:t>fstream</a:t>
            </a:r>
            <a:r>
              <a:rPr lang="en-US" altLang="zh-CN" sz="2300" dirty="0">
                <a:latin typeface="Times New Roman" panose="02020603050405020304" pitchFamily="18" charset="0"/>
                <a:cs typeface="Times New Roman" panose="02020603050405020304" pitchFamily="18" charset="0"/>
              </a:rPr>
              <a:t> in;</a:t>
            </a:r>
            <a:endParaRPr lang="en-US" altLang="zh-CN" sz="2300" dirty="0">
              <a:latin typeface="Times New Roman" panose="02020603050405020304" pitchFamily="18" charset="0"/>
              <a:cs typeface="Times New Roman" panose="02020603050405020304" pitchFamily="18" charset="0"/>
            </a:endParaRPr>
          </a:p>
          <a:p>
            <a:pPr hangingPunct="0"/>
            <a:r>
              <a:rPr lang="en-US" altLang="zh-CN" sz="2300" dirty="0" err="1">
                <a:latin typeface="Times New Roman" panose="02020603050405020304" pitchFamily="18" charset="0"/>
                <a:cs typeface="Times New Roman" panose="02020603050405020304" pitchFamily="18" charset="0"/>
              </a:rPr>
              <a:t>in.open</a:t>
            </a:r>
            <a:r>
              <a:rPr lang="en-US" altLang="zh-CN" sz="2300" dirty="0">
                <a:latin typeface="Times New Roman" panose="02020603050405020304" pitchFamily="18" charset="0"/>
                <a:cs typeface="Times New Roman" panose="02020603050405020304" pitchFamily="18" charset="0"/>
              </a:rPr>
              <a:t>("file4.txt", </a:t>
            </a:r>
            <a:r>
              <a:rPr lang="en-US" altLang="zh-CN" sz="2300" dirty="0" err="1">
                <a:latin typeface="Times New Roman" panose="02020603050405020304" pitchFamily="18" charset="0"/>
                <a:cs typeface="Times New Roman" panose="02020603050405020304" pitchFamily="18" charset="0"/>
              </a:rPr>
              <a:t>ios</a:t>
            </a:r>
            <a:r>
              <a:rPr lang="en-US" altLang="zh-CN" sz="2300" dirty="0">
                <a:latin typeface="Times New Roman" panose="02020603050405020304" pitchFamily="18" charset="0"/>
                <a:cs typeface="Times New Roman" panose="02020603050405020304" pitchFamily="18" charset="0"/>
              </a:rPr>
              <a:t>::in);	 </a:t>
            </a:r>
            <a:r>
              <a:rPr lang="en-US" altLang="zh-CN" sz="2300" dirty="0"/>
              <a:t>// </a:t>
            </a:r>
            <a:r>
              <a:rPr lang="zh-CN" altLang="zh-CN" sz="2300" dirty="0"/>
              <a:t>以输入方式打开文件</a:t>
            </a:r>
            <a:endParaRPr lang="zh-CN" altLang="en-US" sz="2300" dirty="0"/>
          </a:p>
        </p:txBody>
      </p:sp>
      <p:grpSp>
        <p:nvGrpSpPr>
          <p:cNvPr id="40" name="组合 28"/>
          <p:cNvGrpSpPr/>
          <p:nvPr/>
        </p:nvGrpSpPr>
        <p:grpSpPr>
          <a:xfrm>
            <a:off x="258179" y="2796587"/>
            <a:ext cx="1837321" cy="1832880"/>
            <a:chOff x="3542723" y="1967282"/>
            <a:chExt cx="800220" cy="798286"/>
          </a:xfrm>
          <a:solidFill>
            <a:srgbClr val="0070C0"/>
          </a:solidFill>
        </p:grpSpPr>
        <p:grpSp>
          <p:nvGrpSpPr>
            <p:cNvPr id="41" name="组合 29"/>
            <p:cNvGrpSpPr>
              <a:grpSpLocks noChangeAspect="1"/>
            </p:cNvGrpSpPr>
            <p:nvPr/>
          </p:nvGrpSpPr>
          <p:grpSpPr bwMode="auto">
            <a:xfrm>
              <a:off x="3542723" y="1967282"/>
              <a:ext cx="800220" cy="798286"/>
              <a:chOff x="3471" y="1280"/>
              <a:chExt cx="829" cy="827"/>
            </a:xfrm>
            <a:grpFill/>
          </p:grpSpPr>
          <p:sp>
            <p:nvSpPr>
              <p:cNvPr id="43"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w="9525">
                <a:solidFill>
                  <a:schemeClr val="accent1"/>
                </a:solidFill>
                <a:round/>
              </a:ln>
            </p:spPr>
            <p:txBody>
              <a:bodyPr anchor="ctr"/>
              <a:lstStyle/>
              <a:p>
                <a:pPr algn="ctr"/>
              </a:p>
            </p:txBody>
          </p:sp>
          <p:sp>
            <p:nvSpPr>
              <p:cNvPr id="44"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w="9525">
                <a:solidFill>
                  <a:schemeClr val="accent1"/>
                </a:solidFill>
                <a:round/>
              </a:ln>
            </p:spPr>
            <p:txBody>
              <a:bodyPr anchor="ctr"/>
              <a:lstStyle/>
              <a:p>
                <a:pPr algn="ctr"/>
              </a:p>
            </p:txBody>
          </p:sp>
          <p:sp>
            <p:nvSpPr>
              <p:cNvPr id="45"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w="9525">
                <a:solidFill>
                  <a:schemeClr val="accent1"/>
                </a:solidFill>
                <a:round/>
              </a:ln>
            </p:spPr>
            <p:txBody>
              <a:bodyPr anchor="ctr"/>
              <a:lstStyle/>
              <a:p>
                <a:pPr algn="ctr"/>
              </a:p>
            </p:txBody>
          </p:sp>
          <p:sp>
            <p:nvSpPr>
              <p:cNvPr id="46"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w="9525">
                <a:solidFill>
                  <a:schemeClr val="accent1"/>
                </a:solidFill>
                <a:round/>
              </a:ln>
            </p:spPr>
            <p:txBody>
              <a:bodyPr anchor="ctr"/>
              <a:lstStyle/>
              <a:p>
                <a:pPr algn="ctr"/>
              </a:p>
            </p:txBody>
          </p:sp>
          <p:sp>
            <p:nvSpPr>
              <p:cNvPr id="47"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w="9525">
                <a:solidFill>
                  <a:schemeClr val="accent1"/>
                </a:solidFill>
                <a:round/>
              </a:ln>
            </p:spPr>
            <p:txBody>
              <a:bodyPr anchor="ctr"/>
              <a:lstStyle/>
              <a:p>
                <a:pPr algn="ctr"/>
              </a:p>
            </p:txBody>
          </p:sp>
          <p:sp>
            <p:nvSpPr>
              <p:cNvPr id="48"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w="9525">
                <a:solidFill>
                  <a:schemeClr val="accent1"/>
                </a:solidFill>
                <a:round/>
              </a:ln>
            </p:spPr>
            <p:txBody>
              <a:bodyPr anchor="ctr"/>
              <a:lstStyle/>
              <a:p>
                <a:pPr algn="ctr"/>
              </a:p>
            </p:txBody>
          </p:sp>
          <p:sp>
            <p:nvSpPr>
              <p:cNvPr id="49"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w="9525">
                <a:solidFill>
                  <a:schemeClr val="accent1"/>
                </a:solidFill>
                <a:round/>
              </a:ln>
            </p:spPr>
            <p:txBody>
              <a:bodyPr anchor="ctr"/>
              <a:lstStyle/>
              <a:p>
                <a:pPr algn="ctr"/>
              </a:p>
            </p:txBody>
          </p:sp>
          <p:sp>
            <p:nvSpPr>
              <p:cNvPr id="50"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w="9525">
                <a:solidFill>
                  <a:schemeClr val="accent1"/>
                </a:solidFill>
                <a:round/>
              </a:ln>
            </p:spPr>
            <p:txBody>
              <a:bodyPr anchor="ctr"/>
              <a:lstStyle/>
              <a:p>
                <a:pPr algn="ctr"/>
              </a:p>
            </p:txBody>
          </p:sp>
          <p:sp>
            <p:nvSpPr>
              <p:cNvPr id="51"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w="9525">
                <a:solidFill>
                  <a:schemeClr val="accent1"/>
                </a:solidFill>
                <a:round/>
              </a:ln>
            </p:spPr>
            <p:txBody>
              <a:bodyPr anchor="ctr"/>
              <a:lstStyle/>
              <a:p>
                <a:pPr algn="ctr"/>
              </a:p>
            </p:txBody>
          </p:sp>
          <p:sp>
            <p:nvSpPr>
              <p:cNvPr id="52"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w="9525">
                <a:solidFill>
                  <a:schemeClr val="accent1"/>
                </a:solidFill>
                <a:round/>
              </a:ln>
            </p:spPr>
            <p:txBody>
              <a:bodyPr anchor="ctr"/>
              <a:lstStyle/>
              <a:p>
                <a:pPr algn="ctr"/>
              </a:p>
            </p:txBody>
          </p:sp>
          <p:sp>
            <p:nvSpPr>
              <p:cNvPr id="53"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w="9525">
                <a:solidFill>
                  <a:schemeClr val="accent1"/>
                </a:solidFill>
                <a:round/>
              </a:ln>
            </p:spPr>
            <p:txBody>
              <a:bodyPr anchor="ctr"/>
              <a:lstStyle/>
              <a:p>
                <a:pPr algn="ctr"/>
              </a:p>
            </p:txBody>
          </p:sp>
          <p:sp>
            <p:nvSpPr>
              <p:cNvPr id="54"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w="9525">
                <a:solidFill>
                  <a:schemeClr val="accent1"/>
                </a:solidFill>
                <a:round/>
              </a:ln>
            </p:spPr>
            <p:txBody>
              <a:bodyPr anchor="ctr"/>
              <a:lstStyle/>
              <a:p>
                <a:pPr algn="ctr"/>
              </a:p>
            </p:txBody>
          </p:sp>
          <p:sp>
            <p:nvSpPr>
              <p:cNvPr id="55"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w="9525">
                <a:solidFill>
                  <a:schemeClr val="accent1"/>
                </a:solidFill>
                <a:round/>
              </a:ln>
            </p:spPr>
            <p:txBody>
              <a:bodyPr anchor="ctr"/>
              <a:lstStyle/>
              <a:p>
                <a:pPr algn="ctr"/>
              </a:p>
            </p:txBody>
          </p:sp>
          <p:sp>
            <p:nvSpPr>
              <p:cNvPr id="56"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w="9525">
                <a:solidFill>
                  <a:schemeClr val="accent1"/>
                </a:solidFill>
                <a:round/>
              </a:ln>
            </p:spPr>
            <p:txBody>
              <a:bodyPr anchor="ctr"/>
              <a:lstStyle/>
              <a:p>
                <a:pPr algn="ctr"/>
              </a:p>
            </p:txBody>
          </p:sp>
          <p:sp>
            <p:nvSpPr>
              <p:cNvPr id="57"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w="9525">
                <a:solidFill>
                  <a:schemeClr val="accent1"/>
                </a:solidFill>
                <a:round/>
              </a:ln>
            </p:spPr>
            <p:txBody>
              <a:bodyPr anchor="ctr"/>
              <a:lstStyle/>
              <a:p>
                <a:pPr algn="ctr"/>
              </a:p>
            </p:txBody>
          </p:sp>
          <p:sp>
            <p:nvSpPr>
              <p:cNvPr id="58"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w="9525">
                <a:solidFill>
                  <a:schemeClr val="accent1"/>
                </a:solidFill>
                <a:round/>
              </a:ln>
            </p:spPr>
            <p:txBody>
              <a:bodyPr anchor="ctr"/>
              <a:lstStyle/>
              <a:p>
                <a:pPr algn="ctr"/>
              </a:p>
            </p:txBody>
          </p:sp>
          <p:sp>
            <p:nvSpPr>
              <p:cNvPr id="59"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w="9525">
                <a:solidFill>
                  <a:schemeClr val="accent1"/>
                </a:solidFill>
                <a:round/>
              </a:ln>
            </p:spPr>
            <p:txBody>
              <a:bodyPr anchor="ctr"/>
              <a:lstStyle/>
              <a:p>
                <a:pPr algn="ctr"/>
              </a:p>
            </p:txBody>
          </p:sp>
          <p:sp>
            <p:nvSpPr>
              <p:cNvPr id="60"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w="9525">
                <a:solidFill>
                  <a:schemeClr val="accent1"/>
                </a:solidFill>
                <a:round/>
              </a:ln>
            </p:spPr>
            <p:txBody>
              <a:bodyPr anchor="ctr"/>
              <a:lstStyle/>
              <a:p>
                <a:pPr algn="ctr"/>
              </a:p>
            </p:txBody>
          </p:sp>
          <p:sp>
            <p:nvSpPr>
              <p:cNvPr id="61"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w="9525">
                <a:solidFill>
                  <a:schemeClr val="accent1"/>
                </a:solidFill>
                <a:round/>
              </a:ln>
            </p:spPr>
            <p:txBody>
              <a:bodyPr anchor="ctr"/>
              <a:lstStyle/>
              <a:p>
                <a:pPr algn="ctr"/>
              </a:p>
            </p:txBody>
          </p:sp>
          <p:sp>
            <p:nvSpPr>
              <p:cNvPr id="62"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w="9525">
                <a:solidFill>
                  <a:schemeClr val="accent1"/>
                </a:solidFill>
                <a:round/>
              </a:ln>
            </p:spPr>
            <p:txBody>
              <a:bodyPr anchor="ctr"/>
              <a:lstStyle/>
              <a:p>
                <a:pPr algn="ctr"/>
              </a:p>
            </p:txBody>
          </p:sp>
          <p:sp>
            <p:nvSpPr>
              <p:cNvPr id="63"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w="9525">
                <a:solidFill>
                  <a:schemeClr val="accent1"/>
                </a:solidFill>
                <a:round/>
              </a:ln>
            </p:spPr>
            <p:txBody>
              <a:bodyPr anchor="ctr"/>
              <a:lstStyle/>
              <a:p>
                <a:pPr algn="ctr"/>
              </a:p>
            </p:txBody>
          </p:sp>
          <p:sp>
            <p:nvSpPr>
              <p:cNvPr id="64"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w="9525">
                <a:solidFill>
                  <a:schemeClr val="accent1"/>
                </a:solidFill>
                <a:round/>
              </a:ln>
            </p:spPr>
            <p:txBody>
              <a:bodyPr anchor="ctr"/>
              <a:lstStyle/>
              <a:p>
                <a:pPr algn="ctr"/>
              </a:p>
            </p:txBody>
          </p:sp>
          <p:sp>
            <p:nvSpPr>
              <p:cNvPr id="65"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w="9525">
                <a:solidFill>
                  <a:schemeClr val="accent1"/>
                </a:solidFill>
                <a:round/>
              </a:ln>
            </p:spPr>
            <p:txBody>
              <a:bodyPr anchor="ctr"/>
              <a:lstStyle/>
              <a:p>
                <a:pPr algn="ctr"/>
              </a:p>
            </p:txBody>
          </p:sp>
          <p:sp>
            <p:nvSpPr>
              <p:cNvPr id="66"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w="9525">
                <a:solidFill>
                  <a:schemeClr val="accent1"/>
                </a:solidFill>
                <a:round/>
              </a:ln>
            </p:spPr>
            <p:txBody>
              <a:bodyPr anchor="ctr"/>
              <a:lstStyle/>
              <a:p>
                <a:pPr algn="ctr"/>
              </a:p>
            </p:txBody>
          </p:sp>
          <p:sp>
            <p:nvSpPr>
              <p:cNvPr id="67"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w="9525">
                <a:solidFill>
                  <a:schemeClr val="accent1"/>
                </a:solidFill>
                <a:round/>
              </a:ln>
            </p:spPr>
            <p:txBody>
              <a:bodyPr anchor="ctr"/>
              <a:lstStyle/>
              <a:p>
                <a:pPr algn="ctr"/>
              </a:p>
            </p:txBody>
          </p:sp>
          <p:sp>
            <p:nvSpPr>
              <p:cNvPr id="68"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w="9525">
                <a:solidFill>
                  <a:schemeClr val="accent1"/>
                </a:solidFill>
                <a:round/>
              </a:ln>
            </p:spPr>
            <p:txBody>
              <a:bodyPr anchor="ctr"/>
              <a:lstStyle/>
              <a:p>
                <a:pPr algn="ctr"/>
              </a:p>
            </p:txBody>
          </p:sp>
          <p:sp>
            <p:nvSpPr>
              <p:cNvPr id="69"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w="9525">
                <a:solidFill>
                  <a:schemeClr val="accent1"/>
                </a:solidFill>
                <a:round/>
              </a:ln>
            </p:spPr>
            <p:txBody>
              <a:bodyPr anchor="ctr"/>
              <a:lstStyle/>
              <a:p>
                <a:pPr algn="ctr"/>
              </a:p>
            </p:txBody>
          </p:sp>
          <p:sp>
            <p:nvSpPr>
              <p:cNvPr id="70"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w="9525">
                <a:solidFill>
                  <a:schemeClr val="accent1"/>
                </a:solidFill>
                <a:round/>
              </a:ln>
            </p:spPr>
            <p:txBody>
              <a:bodyPr anchor="ctr"/>
              <a:lstStyle/>
              <a:p>
                <a:pPr algn="ctr"/>
              </a:p>
            </p:txBody>
          </p:sp>
          <p:sp>
            <p:nvSpPr>
              <p:cNvPr id="71"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w="9525">
                <a:solidFill>
                  <a:schemeClr val="accent1"/>
                </a:solidFill>
                <a:round/>
              </a:ln>
            </p:spPr>
            <p:txBody>
              <a:bodyPr anchor="ctr"/>
              <a:lstStyle/>
              <a:p>
                <a:pPr algn="ctr"/>
              </a:p>
            </p:txBody>
          </p:sp>
          <p:sp>
            <p:nvSpPr>
              <p:cNvPr id="72"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w="9525">
                <a:solidFill>
                  <a:schemeClr val="accent1"/>
                </a:solidFill>
                <a:round/>
              </a:ln>
            </p:spPr>
            <p:txBody>
              <a:bodyPr anchor="ctr"/>
              <a:lstStyle/>
              <a:p>
                <a:pPr algn="ctr"/>
              </a:p>
            </p:txBody>
          </p:sp>
          <p:sp>
            <p:nvSpPr>
              <p:cNvPr id="73"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w="9525">
                <a:solidFill>
                  <a:schemeClr val="accent1"/>
                </a:solidFill>
                <a:round/>
              </a:ln>
            </p:spPr>
            <p:txBody>
              <a:bodyPr anchor="ctr"/>
              <a:lstStyle/>
              <a:p>
                <a:pPr algn="ctr"/>
              </a:p>
            </p:txBody>
          </p:sp>
          <p:sp>
            <p:nvSpPr>
              <p:cNvPr id="74"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w="9525">
                <a:solidFill>
                  <a:schemeClr val="accent1"/>
                </a:solidFill>
                <a:round/>
              </a:ln>
            </p:spPr>
            <p:txBody>
              <a:bodyPr anchor="ctr"/>
              <a:lstStyle/>
              <a:p>
                <a:pPr algn="ctr"/>
              </a:p>
            </p:txBody>
          </p:sp>
          <p:sp>
            <p:nvSpPr>
              <p:cNvPr id="75"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w="9525">
                <a:solidFill>
                  <a:schemeClr val="accent1"/>
                </a:solidFill>
                <a:round/>
              </a:ln>
            </p:spPr>
            <p:txBody>
              <a:bodyPr anchor="ctr"/>
              <a:lstStyle/>
              <a:p>
                <a:pPr algn="ctr"/>
              </a:p>
            </p:txBody>
          </p:sp>
          <p:sp>
            <p:nvSpPr>
              <p:cNvPr id="76"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w="9525">
                <a:solidFill>
                  <a:schemeClr val="accent1"/>
                </a:solidFill>
                <a:round/>
              </a:ln>
            </p:spPr>
            <p:txBody>
              <a:bodyPr anchor="ctr"/>
              <a:lstStyle/>
              <a:p>
                <a:pPr algn="ctr"/>
              </a:p>
            </p:txBody>
          </p:sp>
          <p:sp>
            <p:nvSpPr>
              <p:cNvPr id="77"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w="9525">
                <a:solidFill>
                  <a:schemeClr val="accent1"/>
                </a:solidFill>
                <a:round/>
              </a:ln>
            </p:spPr>
            <p:txBody>
              <a:bodyPr anchor="ctr"/>
              <a:lstStyle/>
              <a:p>
                <a:pPr algn="ctr"/>
              </a:p>
            </p:txBody>
          </p:sp>
          <p:sp>
            <p:nvSpPr>
              <p:cNvPr id="78"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w="9525">
                <a:solidFill>
                  <a:schemeClr val="accent1"/>
                </a:solidFill>
                <a:round/>
              </a:ln>
            </p:spPr>
            <p:txBody>
              <a:bodyPr anchor="ctr"/>
              <a:lstStyle/>
              <a:p>
                <a:pPr algn="ctr"/>
              </a:p>
            </p:txBody>
          </p:sp>
          <p:sp>
            <p:nvSpPr>
              <p:cNvPr id="79"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w="9525">
                <a:solidFill>
                  <a:schemeClr val="accent1"/>
                </a:solidFill>
                <a:round/>
              </a:ln>
            </p:spPr>
            <p:txBody>
              <a:bodyPr anchor="ctr"/>
              <a:lstStyle/>
              <a:p>
                <a:pPr algn="ctr"/>
              </a:p>
            </p:txBody>
          </p:sp>
          <p:sp>
            <p:nvSpPr>
              <p:cNvPr id="80"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w="9525">
                <a:solidFill>
                  <a:schemeClr val="accent1"/>
                </a:solidFill>
                <a:round/>
              </a:ln>
            </p:spPr>
            <p:txBody>
              <a:bodyPr anchor="ctr"/>
              <a:lstStyle/>
              <a:p>
                <a:pPr algn="ctr"/>
              </a:p>
            </p:txBody>
          </p:sp>
          <p:sp>
            <p:nvSpPr>
              <p:cNvPr id="81"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w="9525">
                <a:solidFill>
                  <a:schemeClr val="accent1"/>
                </a:solidFill>
                <a:round/>
              </a:ln>
            </p:spPr>
            <p:txBody>
              <a:bodyPr anchor="ctr"/>
              <a:lstStyle/>
              <a:p>
                <a:pPr algn="ctr"/>
              </a:p>
            </p:txBody>
          </p:sp>
          <p:sp>
            <p:nvSpPr>
              <p:cNvPr id="82"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w="9525">
                <a:solidFill>
                  <a:schemeClr val="accent1"/>
                </a:solidFill>
                <a:round/>
              </a:ln>
            </p:spPr>
            <p:txBody>
              <a:bodyPr anchor="ctr"/>
              <a:lstStyle/>
              <a:p>
                <a:pPr algn="ctr"/>
              </a:p>
            </p:txBody>
          </p:sp>
        </p:grpSp>
        <p:sp>
          <p:nvSpPr>
            <p:cNvPr id="42" name="矩形 30"/>
            <p:cNvSpPr/>
            <p:nvPr/>
          </p:nvSpPr>
          <p:spPr>
            <a:xfrm>
              <a:off x="3749226" y="2242038"/>
              <a:ext cx="393207" cy="227881"/>
            </a:xfrm>
            <a:prstGeom prst="rect">
              <a:avLst/>
            </a:prstGeom>
            <a:noFill/>
            <a:ln>
              <a:noFill/>
            </a:ln>
          </p:spPr>
          <p:txBody>
            <a:bodyPr wrap="none">
              <a:spAutoFit/>
            </a:bodyPr>
            <a:lstStyle/>
            <a:p>
              <a:r>
                <a:rPr lang="zh-CN" altLang="en-US" sz="2800" dirty="0">
                  <a:solidFill>
                    <a:srgbClr val="0070C0"/>
                  </a:solidFill>
                  <a:latin typeface="+mn-ea"/>
                </a:rPr>
                <a:t>例如</a:t>
              </a:r>
              <a:endParaRPr lang="zh-CN" altLang="en-US" sz="2800" dirty="0">
                <a:solidFill>
                  <a:srgbClr val="0070C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6751" y="2071863"/>
            <a:ext cx="9027457" cy="1421928"/>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对</a:t>
            </a:r>
            <a:r>
              <a:rPr lang="en-US" altLang="zh-CN" sz="2400" dirty="0" err="1">
                <a:latin typeface="Times New Roman" panose="02020603050405020304" pitchFamily="18" charset="0"/>
                <a:cs typeface="Times New Roman" panose="02020603050405020304" pitchFamily="18" charset="0"/>
              </a:rPr>
              <a:t>ifstream</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ofstream</a:t>
            </a:r>
            <a:r>
              <a:rPr lang="zh-CN" altLang="en-US"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fstream</a:t>
            </a:r>
            <a:r>
              <a:rPr lang="zh-CN" altLang="en-US" sz="2400" dirty="0">
                <a:latin typeface="Times New Roman" panose="02020603050405020304" pitchFamily="18" charset="0"/>
                <a:cs typeface="Times New Roman" panose="02020603050405020304" pitchFamily="18" charset="0"/>
              </a:rPr>
              <a:t>类都提供了一个与</a:t>
            </a:r>
            <a:r>
              <a:rPr lang="en-US" altLang="zh-CN" sz="2400" dirty="0">
                <a:latin typeface="Times New Roman" panose="02020603050405020304" pitchFamily="18" charset="0"/>
                <a:cs typeface="Times New Roman" panose="02020603050405020304" pitchFamily="18" charset="0"/>
              </a:rPr>
              <a:t>open()</a:t>
            </a:r>
            <a:r>
              <a:rPr lang="zh-CN" altLang="en-US" sz="2400" dirty="0">
                <a:latin typeface="Times New Roman" panose="02020603050405020304" pitchFamily="18" charset="0"/>
                <a:cs typeface="Times New Roman" panose="02020603050405020304" pitchFamily="18" charset="0"/>
              </a:rPr>
              <a:t>函数功能和参数完全一样的</a:t>
            </a:r>
            <a:r>
              <a:rPr lang="zh-CN" altLang="en-US" sz="2400" dirty="0">
                <a:solidFill>
                  <a:srgbClr val="FF0000"/>
                </a:solidFill>
                <a:latin typeface="Times New Roman" panose="02020603050405020304" pitchFamily="18" charset="0"/>
                <a:cs typeface="Times New Roman" panose="02020603050405020304" pitchFamily="18" charset="0"/>
              </a:rPr>
              <a:t>构造函数</a:t>
            </a:r>
            <a:r>
              <a:rPr lang="zh-CN" altLang="en-US" sz="2400" dirty="0">
                <a:latin typeface="Times New Roman" panose="02020603050405020304" pitchFamily="18" charset="0"/>
                <a:cs typeface="Times New Roman" panose="02020603050405020304" pitchFamily="18" charset="0"/>
              </a:rPr>
              <a:t>。因此，可以将上面定义流对象和打开文件的操作合并为一条语句。</a:t>
            </a:r>
            <a:endParaRPr lang="zh-CN" altLang="en-US" sz="24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26895" y="1813559"/>
            <a:ext cx="6096000" cy="89647"/>
            <a:chOff x="26895" y="1676399"/>
            <a:chExt cx="6096000" cy="89647"/>
          </a:xfrm>
        </p:grpSpPr>
        <p:cxnSp>
          <p:nvCxnSpPr>
            <p:cNvPr id="5" name="直接连接符 4"/>
            <p:cNvCxnSpPr/>
            <p:nvPr/>
          </p:nvCxnSpPr>
          <p:spPr>
            <a:xfrm>
              <a:off x="26895" y="1676399"/>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993342" y="1766046"/>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069105" y="3605605"/>
            <a:ext cx="6096000" cy="89647"/>
            <a:chOff x="6069105" y="4428565"/>
            <a:chExt cx="6096000" cy="89647"/>
          </a:xfrm>
        </p:grpSpPr>
        <p:cxnSp>
          <p:nvCxnSpPr>
            <p:cNvPr id="28" name="直接连接符 27"/>
            <p:cNvCxnSpPr/>
            <p:nvPr/>
          </p:nvCxnSpPr>
          <p:spPr>
            <a:xfrm>
              <a:off x="6069105" y="4518212"/>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069105" y="4428565"/>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549001" y="555626"/>
            <a:ext cx="3565799" cy="876848"/>
            <a:chOff x="326687" y="247818"/>
            <a:chExt cx="4861582" cy="725466"/>
          </a:xfrm>
        </p:grpSpPr>
        <p:sp>
          <p:nvSpPr>
            <p:cNvPr id="61" name="文本框 60"/>
            <p:cNvSpPr txBox="1"/>
            <p:nvPr/>
          </p:nvSpPr>
          <p:spPr bwMode="auto">
            <a:xfrm>
              <a:off x="1528887"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文件流对象</a:t>
              </a:r>
              <a:endParaRPr lang="zh-CN" altLang="en-US" sz="2400" kern="0" dirty="0">
                <a:solidFill>
                  <a:srgbClr val="0070C0"/>
                </a:solidFill>
                <a:latin typeface="+mn-ea"/>
              </a:endParaRPr>
            </a:p>
          </p:txBody>
        </p:sp>
        <p:grpSp>
          <p:nvGrpSpPr>
            <p:cNvPr id="62" name="组合 61"/>
            <p:cNvGrpSpPr/>
            <p:nvPr/>
          </p:nvGrpSpPr>
          <p:grpSpPr>
            <a:xfrm>
              <a:off x="326687" y="247818"/>
              <a:ext cx="4861582" cy="725466"/>
              <a:chOff x="326687" y="247818"/>
              <a:chExt cx="4861582" cy="725466"/>
            </a:xfrm>
          </p:grpSpPr>
          <p:grpSp>
            <p:nvGrpSpPr>
              <p:cNvPr id="63" name="组合 62"/>
              <p:cNvGrpSpPr/>
              <p:nvPr/>
            </p:nvGrpSpPr>
            <p:grpSpPr>
              <a:xfrm>
                <a:off x="349799" y="247818"/>
                <a:ext cx="4791980" cy="261575"/>
                <a:chOff x="349799" y="247818"/>
                <a:chExt cx="4791980" cy="261575"/>
              </a:xfrm>
            </p:grpSpPr>
            <p:cxnSp>
              <p:nvCxnSpPr>
                <p:cNvPr id="78" name="直接连接符 7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2" name="任意多边形: 形状 8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3" name="任意多边形: 形状 8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4" name="组合 63"/>
              <p:cNvGrpSpPr/>
              <p:nvPr/>
            </p:nvGrpSpPr>
            <p:grpSpPr>
              <a:xfrm>
                <a:off x="349799" y="711709"/>
                <a:ext cx="4815092" cy="261575"/>
                <a:chOff x="358852" y="925118"/>
                <a:chExt cx="4815092" cy="261575"/>
              </a:xfrm>
            </p:grpSpPr>
            <p:cxnSp>
              <p:nvCxnSpPr>
                <p:cNvPr id="71" name="直接连接符 7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7" name="任意多边形: 形状 7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5" name="组合 64"/>
              <p:cNvGrpSpPr/>
              <p:nvPr/>
            </p:nvGrpSpPr>
            <p:grpSpPr>
              <a:xfrm>
                <a:off x="5138963" y="489126"/>
                <a:ext cx="49306" cy="329693"/>
                <a:chOff x="5138963" y="489126"/>
                <a:chExt cx="49306" cy="329693"/>
              </a:xfrm>
            </p:grpSpPr>
            <p:sp>
              <p:nvSpPr>
                <p:cNvPr id="69" name="椭圆 6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6" name="组合 65"/>
              <p:cNvGrpSpPr/>
              <p:nvPr/>
            </p:nvGrpSpPr>
            <p:grpSpPr>
              <a:xfrm>
                <a:off x="326687" y="399838"/>
                <a:ext cx="49306" cy="329693"/>
                <a:chOff x="5138963" y="489126"/>
                <a:chExt cx="49306" cy="329693"/>
              </a:xfrm>
            </p:grpSpPr>
            <p:sp>
              <p:nvSpPr>
                <p:cNvPr id="67" name="椭圆 6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52" name="Group 51"/>
          <p:cNvGrpSpPr/>
          <p:nvPr/>
        </p:nvGrpSpPr>
        <p:grpSpPr>
          <a:xfrm>
            <a:off x="2473130" y="4257003"/>
            <a:ext cx="9222376" cy="1987043"/>
            <a:chOff x="2272823" y="2715510"/>
            <a:chExt cx="9222376" cy="1800761"/>
          </a:xfrm>
        </p:grpSpPr>
        <p:grpSp>
          <p:nvGrpSpPr>
            <p:cNvPr id="53" name="组合 4"/>
            <p:cNvGrpSpPr/>
            <p:nvPr/>
          </p:nvGrpSpPr>
          <p:grpSpPr>
            <a:xfrm>
              <a:off x="2272823" y="2715510"/>
              <a:ext cx="9222376" cy="1744603"/>
              <a:chOff x="2258568" y="1797050"/>
              <a:chExt cx="7452360" cy="653542"/>
            </a:xfrm>
          </p:grpSpPr>
          <p:sp>
            <p:nvSpPr>
              <p:cNvPr id="55" name="矩形 26"/>
              <p:cNvSpPr/>
              <p:nvPr/>
            </p:nvSpPr>
            <p:spPr>
              <a:xfrm>
                <a:off x="2646146" y="1824578"/>
                <a:ext cx="184731" cy="89256"/>
              </a:xfrm>
              <a:prstGeom prst="rect">
                <a:avLst/>
              </a:prstGeom>
              <a:ln w="76200">
                <a:noFill/>
              </a:ln>
            </p:spPr>
            <p:txBody>
              <a:bodyPr wrap="none">
                <a:spAutoFit/>
              </a:bodyPr>
              <a:lstStyle/>
              <a:p>
                <a:endParaRPr lang="zh-CN" altLang="en-US" sz="2800" dirty="0">
                  <a:latin typeface="Times New Roman" panose="02020603050405020304" pitchFamily="18" charset="0"/>
                  <a:cs typeface="Times New Roman" panose="02020603050405020304" pitchFamily="18" charset="0"/>
                </a:endParaRPr>
              </a:p>
            </p:txBody>
          </p:sp>
          <p:sp>
            <p:nvSpPr>
              <p:cNvPr id="56" name="矩形 27"/>
              <p:cNvSpPr/>
              <p:nvPr/>
            </p:nvSpPr>
            <p:spPr>
              <a:xfrm>
                <a:off x="2258569" y="1797050"/>
                <a:ext cx="7452355" cy="65354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7" name="直接连接符 28"/>
              <p:cNvCxnSpPr/>
              <p:nvPr/>
            </p:nvCxnSpPr>
            <p:spPr>
              <a:xfrm>
                <a:off x="2258568" y="1920832"/>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29"/>
              <p:cNvCxnSpPr/>
              <p:nvPr/>
            </p:nvCxnSpPr>
            <p:spPr>
              <a:xfrm>
                <a:off x="9710928" y="1920832"/>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54" name="Rectangle 53"/>
            <p:cNvSpPr/>
            <p:nvPr/>
          </p:nvSpPr>
          <p:spPr>
            <a:xfrm>
              <a:off x="2399098" y="2833503"/>
              <a:ext cx="8969829" cy="1682768"/>
            </a:xfrm>
            <a:prstGeom prst="rect">
              <a:avLst/>
            </a:prstGeom>
          </p:spPr>
          <p:txBody>
            <a:bodyPr wrap="square">
              <a:spAutoFit/>
            </a:bodyPr>
            <a:lstStyle/>
            <a:p>
              <a:pPr>
                <a:lnSpc>
                  <a:spcPct val="120000"/>
                </a:lnSpc>
              </a:pPr>
              <a:r>
                <a:rPr lang="en-US" altLang="zh-CN" sz="2200" dirty="0" err="1">
                  <a:latin typeface="Times New Roman" panose="02020603050405020304" pitchFamily="18" charset="0"/>
                  <a:cs typeface="Times New Roman" panose="02020603050405020304" pitchFamily="18" charset="0"/>
                </a:rPr>
                <a:t>ifstream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infile</a:t>
              </a:r>
              <a:r>
                <a:rPr lang="en-US" altLang="zh-CN" sz="2200" dirty="0">
                  <a:latin typeface="Times New Roman" panose="02020603050405020304" pitchFamily="18" charset="0"/>
                  <a:cs typeface="Times New Roman" panose="02020603050405020304" pitchFamily="18" charset="0"/>
                </a:rPr>
                <a:t>("file1.txt");</a:t>
              </a:r>
              <a:r>
                <a:rPr lang="en-US" altLang="zh-CN" sz="2200" dirty="0"/>
                <a:t>	// </a:t>
              </a:r>
              <a:r>
                <a:rPr lang="zh-CN" altLang="zh-CN" sz="2200" dirty="0"/>
                <a:t>以输入方式（即读文件方式）打开文件</a:t>
              </a:r>
              <a:endParaRPr lang="zh-CN" altLang="zh-CN" sz="2200" dirty="0"/>
            </a:p>
            <a:p>
              <a:pPr>
                <a:lnSpc>
                  <a:spcPct val="120000"/>
                </a:lnSpc>
              </a:pPr>
              <a:r>
                <a:rPr lang="en-US" altLang="zh-CN" sz="2200" dirty="0" err="1">
                  <a:latin typeface="Times New Roman" panose="02020603050405020304" pitchFamily="18" charset="0"/>
                  <a:cs typeface="Times New Roman" panose="02020603050405020304" pitchFamily="18" charset="0"/>
                </a:rPr>
                <a:t>ofstream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a:t>
              </a:r>
              <a:r>
                <a:rPr lang="en-US" altLang="zh-CN" sz="2200" dirty="0">
                  <a:latin typeface="Times New Roman" panose="02020603050405020304" pitchFamily="18" charset="0"/>
                  <a:cs typeface="Times New Roman" panose="02020603050405020304" pitchFamily="18" charset="0"/>
                </a:rPr>
                <a:t>("file2.txt");	</a:t>
              </a:r>
              <a:r>
                <a:rPr lang="en-US" altLang="zh-CN" sz="2200" dirty="0"/>
                <a:t>// </a:t>
              </a:r>
              <a:r>
                <a:rPr lang="zh-CN" altLang="zh-CN" sz="2200" dirty="0"/>
                <a:t>以输出方式（即写文件方式）打开文件</a:t>
              </a:r>
              <a:endParaRPr lang="zh-CN" altLang="zh-CN" sz="2200" dirty="0"/>
            </a:p>
            <a:p>
              <a:pPr>
                <a:lnSpc>
                  <a:spcPct val="120000"/>
                </a:lnSpc>
              </a:pP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a:t>
              </a:r>
              <a:r>
                <a:rPr lang="en-US" altLang="zh-CN" sz="2200" dirty="0">
                  <a:latin typeface="Times New Roman" panose="02020603050405020304" pitchFamily="18" charset="0"/>
                  <a:cs typeface="Times New Roman" panose="02020603050405020304" pitchFamily="18" charset="0"/>
                </a:rPr>
                <a:t>("file3.txt");</a:t>
              </a:r>
              <a:r>
                <a:rPr lang="en-US" altLang="zh-CN" sz="2200" dirty="0"/>
                <a:t>	// </a:t>
              </a:r>
              <a:r>
                <a:rPr lang="zh-CN" altLang="zh-CN" sz="2200" dirty="0"/>
                <a:t>以输入</a:t>
              </a:r>
              <a:r>
                <a:rPr lang="en-US" altLang="zh-CN" sz="2200" dirty="0"/>
                <a:t>/</a:t>
              </a:r>
              <a:r>
                <a:rPr lang="zh-CN" altLang="zh-CN" sz="2200" dirty="0"/>
                <a:t>输出方式打开文件</a:t>
              </a:r>
              <a:endParaRPr lang="en-US" altLang="zh-CN" sz="2200" dirty="0"/>
            </a:p>
            <a:p>
              <a:pPr>
                <a:lnSpc>
                  <a:spcPct val="120000"/>
                </a:lnSpc>
              </a:pP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 in("file4.txt",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::in);	 </a:t>
              </a:r>
              <a:r>
                <a:rPr lang="en-US" altLang="zh-CN" sz="2200" dirty="0"/>
                <a:t>// </a:t>
              </a:r>
              <a:r>
                <a:rPr lang="zh-CN" altLang="zh-CN" sz="2200" dirty="0"/>
                <a:t>以输入方式打开文件</a:t>
              </a:r>
              <a:endParaRPr lang="zh-CN" altLang="en-US" sz="2200" dirty="0"/>
            </a:p>
          </p:txBody>
        </p:sp>
      </p:grpSp>
      <p:grpSp>
        <p:nvGrpSpPr>
          <p:cNvPr id="59" name="组合 28"/>
          <p:cNvGrpSpPr/>
          <p:nvPr/>
        </p:nvGrpSpPr>
        <p:grpSpPr>
          <a:xfrm>
            <a:off x="458486" y="4163900"/>
            <a:ext cx="1837321" cy="1832880"/>
            <a:chOff x="3542723" y="1967282"/>
            <a:chExt cx="800220" cy="798286"/>
          </a:xfrm>
          <a:solidFill>
            <a:srgbClr val="0070C0"/>
          </a:solidFill>
        </p:grpSpPr>
        <p:grpSp>
          <p:nvGrpSpPr>
            <p:cNvPr id="84" name="组合 29"/>
            <p:cNvGrpSpPr>
              <a:grpSpLocks noChangeAspect="1"/>
            </p:cNvGrpSpPr>
            <p:nvPr/>
          </p:nvGrpSpPr>
          <p:grpSpPr bwMode="auto">
            <a:xfrm>
              <a:off x="3542723" y="1967282"/>
              <a:ext cx="800220" cy="798286"/>
              <a:chOff x="3471" y="1280"/>
              <a:chExt cx="829" cy="827"/>
            </a:xfrm>
            <a:grpFill/>
          </p:grpSpPr>
          <p:sp>
            <p:nvSpPr>
              <p:cNvPr id="86"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w="9525">
                <a:solidFill>
                  <a:schemeClr val="accent1"/>
                </a:solidFill>
                <a:round/>
              </a:ln>
            </p:spPr>
            <p:txBody>
              <a:bodyPr anchor="ctr"/>
              <a:lstStyle/>
              <a:p>
                <a:pPr algn="ctr"/>
              </a:p>
            </p:txBody>
          </p:sp>
          <p:sp>
            <p:nvSpPr>
              <p:cNvPr id="87"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w="9525">
                <a:solidFill>
                  <a:schemeClr val="accent1"/>
                </a:solidFill>
                <a:round/>
              </a:ln>
            </p:spPr>
            <p:txBody>
              <a:bodyPr anchor="ctr"/>
              <a:lstStyle/>
              <a:p>
                <a:pPr algn="ctr"/>
              </a:p>
            </p:txBody>
          </p:sp>
          <p:sp>
            <p:nvSpPr>
              <p:cNvPr id="88"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w="9525">
                <a:solidFill>
                  <a:schemeClr val="accent1"/>
                </a:solidFill>
                <a:round/>
              </a:ln>
            </p:spPr>
            <p:txBody>
              <a:bodyPr anchor="ctr"/>
              <a:lstStyle/>
              <a:p>
                <a:pPr algn="ctr"/>
              </a:p>
            </p:txBody>
          </p:sp>
          <p:sp>
            <p:nvSpPr>
              <p:cNvPr id="89"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w="9525">
                <a:solidFill>
                  <a:schemeClr val="accent1"/>
                </a:solidFill>
                <a:round/>
              </a:ln>
            </p:spPr>
            <p:txBody>
              <a:bodyPr anchor="ctr"/>
              <a:lstStyle/>
              <a:p>
                <a:pPr algn="ctr"/>
              </a:p>
            </p:txBody>
          </p:sp>
          <p:sp>
            <p:nvSpPr>
              <p:cNvPr id="90"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w="9525">
                <a:solidFill>
                  <a:schemeClr val="accent1"/>
                </a:solidFill>
                <a:round/>
              </a:ln>
            </p:spPr>
            <p:txBody>
              <a:bodyPr anchor="ctr"/>
              <a:lstStyle/>
              <a:p>
                <a:pPr algn="ctr"/>
              </a:p>
            </p:txBody>
          </p:sp>
          <p:sp>
            <p:nvSpPr>
              <p:cNvPr id="91"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w="9525">
                <a:solidFill>
                  <a:schemeClr val="accent1"/>
                </a:solidFill>
                <a:round/>
              </a:ln>
            </p:spPr>
            <p:txBody>
              <a:bodyPr anchor="ctr"/>
              <a:lstStyle/>
              <a:p>
                <a:pPr algn="ctr"/>
              </a:p>
            </p:txBody>
          </p:sp>
          <p:sp>
            <p:nvSpPr>
              <p:cNvPr id="92"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w="9525">
                <a:solidFill>
                  <a:schemeClr val="accent1"/>
                </a:solidFill>
                <a:round/>
              </a:ln>
            </p:spPr>
            <p:txBody>
              <a:bodyPr anchor="ctr"/>
              <a:lstStyle/>
              <a:p>
                <a:pPr algn="ctr"/>
              </a:p>
            </p:txBody>
          </p:sp>
          <p:sp>
            <p:nvSpPr>
              <p:cNvPr id="93"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w="9525">
                <a:solidFill>
                  <a:schemeClr val="accent1"/>
                </a:solidFill>
                <a:round/>
              </a:ln>
            </p:spPr>
            <p:txBody>
              <a:bodyPr anchor="ctr"/>
              <a:lstStyle/>
              <a:p>
                <a:pPr algn="ctr"/>
              </a:p>
            </p:txBody>
          </p:sp>
          <p:sp>
            <p:nvSpPr>
              <p:cNvPr id="94"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w="9525">
                <a:solidFill>
                  <a:schemeClr val="accent1"/>
                </a:solidFill>
                <a:round/>
              </a:ln>
            </p:spPr>
            <p:txBody>
              <a:bodyPr anchor="ctr"/>
              <a:lstStyle/>
              <a:p>
                <a:pPr algn="ctr"/>
              </a:p>
            </p:txBody>
          </p:sp>
          <p:sp>
            <p:nvSpPr>
              <p:cNvPr id="95"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w="9525">
                <a:solidFill>
                  <a:schemeClr val="accent1"/>
                </a:solidFill>
                <a:round/>
              </a:ln>
            </p:spPr>
            <p:txBody>
              <a:bodyPr anchor="ctr"/>
              <a:lstStyle/>
              <a:p>
                <a:pPr algn="ctr"/>
              </a:p>
            </p:txBody>
          </p:sp>
          <p:sp>
            <p:nvSpPr>
              <p:cNvPr id="96"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w="9525">
                <a:solidFill>
                  <a:schemeClr val="accent1"/>
                </a:solidFill>
                <a:round/>
              </a:ln>
            </p:spPr>
            <p:txBody>
              <a:bodyPr anchor="ctr"/>
              <a:lstStyle/>
              <a:p>
                <a:pPr algn="ctr"/>
              </a:p>
            </p:txBody>
          </p:sp>
          <p:sp>
            <p:nvSpPr>
              <p:cNvPr id="97"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w="9525">
                <a:solidFill>
                  <a:schemeClr val="accent1"/>
                </a:solidFill>
                <a:round/>
              </a:ln>
            </p:spPr>
            <p:txBody>
              <a:bodyPr anchor="ctr"/>
              <a:lstStyle/>
              <a:p>
                <a:pPr algn="ctr"/>
              </a:p>
            </p:txBody>
          </p:sp>
          <p:sp>
            <p:nvSpPr>
              <p:cNvPr id="98"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w="9525">
                <a:solidFill>
                  <a:schemeClr val="accent1"/>
                </a:solidFill>
                <a:round/>
              </a:ln>
            </p:spPr>
            <p:txBody>
              <a:bodyPr anchor="ctr"/>
              <a:lstStyle/>
              <a:p>
                <a:pPr algn="ctr"/>
              </a:p>
            </p:txBody>
          </p:sp>
          <p:sp>
            <p:nvSpPr>
              <p:cNvPr id="99"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w="9525">
                <a:solidFill>
                  <a:schemeClr val="accent1"/>
                </a:solidFill>
                <a:round/>
              </a:ln>
            </p:spPr>
            <p:txBody>
              <a:bodyPr anchor="ctr"/>
              <a:lstStyle/>
              <a:p>
                <a:pPr algn="ctr"/>
              </a:p>
            </p:txBody>
          </p:sp>
          <p:sp>
            <p:nvSpPr>
              <p:cNvPr id="100"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w="9525">
                <a:solidFill>
                  <a:schemeClr val="accent1"/>
                </a:solidFill>
                <a:round/>
              </a:ln>
            </p:spPr>
            <p:txBody>
              <a:bodyPr anchor="ctr"/>
              <a:lstStyle/>
              <a:p>
                <a:pPr algn="ctr"/>
              </a:p>
            </p:txBody>
          </p:sp>
          <p:sp>
            <p:nvSpPr>
              <p:cNvPr id="101"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w="9525">
                <a:solidFill>
                  <a:schemeClr val="accent1"/>
                </a:solidFill>
                <a:round/>
              </a:ln>
            </p:spPr>
            <p:txBody>
              <a:bodyPr anchor="ctr"/>
              <a:lstStyle/>
              <a:p>
                <a:pPr algn="ctr"/>
              </a:p>
            </p:txBody>
          </p:sp>
          <p:sp>
            <p:nvSpPr>
              <p:cNvPr id="102"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w="9525">
                <a:solidFill>
                  <a:schemeClr val="accent1"/>
                </a:solidFill>
                <a:round/>
              </a:ln>
            </p:spPr>
            <p:txBody>
              <a:bodyPr anchor="ctr"/>
              <a:lstStyle/>
              <a:p>
                <a:pPr algn="ctr"/>
              </a:p>
            </p:txBody>
          </p:sp>
          <p:sp>
            <p:nvSpPr>
              <p:cNvPr id="103"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w="9525">
                <a:solidFill>
                  <a:schemeClr val="accent1"/>
                </a:solidFill>
                <a:round/>
              </a:ln>
            </p:spPr>
            <p:txBody>
              <a:bodyPr anchor="ctr"/>
              <a:lstStyle/>
              <a:p>
                <a:pPr algn="ctr"/>
              </a:p>
            </p:txBody>
          </p:sp>
          <p:sp>
            <p:nvSpPr>
              <p:cNvPr id="104"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w="9525">
                <a:solidFill>
                  <a:schemeClr val="accent1"/>
                </a:solidFill>
                <a:round/>
              </a:ln>
            </p:spPr>
            <p:txBody>
              <a:bodyPr anchor="ctr"/>
              <a:lstStyle/>
              <a:p>
                <a:pPr algn="ctr"/>
              </a:p>
            </p:txBody>
          </p:sp>
          <p:sp>
            <p:nvSpPr>
              <p:cNvPr id="105"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w="9525">
                <a:solidFill>
                  <a:schemeClr val="accent1"/>
                </a:solidFill>
                <a:round/>
              </a:ln>
            </p:spPr>
            <p:txBody>
              <a:bodyPr anchor="ctr"/>
              <a:lstStyle/>
              <a:p>
                <a:pPr algn="ctr"/>
              </a:p>
            </p:txBody>
          </p:sp>
          <p:sp>
            <p:nvSpPr>
              <p:cNvPr id="106"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w="9525">
                <a:solidFill>
                  <a:schemeClr val="accent1"/>
                </a:solidFill>
                <a:round/>
              </a:ln>
            </p:spPr>
            <p:txBody>
              <a:bodyPr anchor="ctr"/>
              <a:lstStyle/>
              <a:p>
                <a:pPr algn="ctr"/>
              </a:p>
            </p:txBody>
          </p:sp>
          <p:sp>
            <p:nvSpPr>
              <p:cNvPr id="107"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w="9525">
                <a:solidFill>
                  <a:schemeClr val="accent1"/>
                </a:solidFill>
                <a:round/>
              </a:ln>
            </p:spPr>
            <p:txBody>
              <a:bodyPr anchor="ctr"/>
              <a:lstStyle/>
              <a:p>
                <a:pPr algn="ctr"/>
              </a:p>
            </p:txBody>
          </p:sp>
          <p:sp>
            <p:nvSpPr>
              <p:cNvPr id="108"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w="9525">
                <a:solidFill>
                  <a:schemeClr val="accent1"/>
                </a:solidFill>
                <a:round/>
              </a:ln>
            </p:spPr>
            <p:txBody>
              <a:bodyPr anchor="ctr"/>
              <a:lstStyle/>
              <a:p>
                <a:pPr algn="ctr"/>
              </a:p>
            </p:txBody>
          </p:sp>
          <p:sp>
            <p:nvSpPr>
              <p:cNvPr id="109"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w="9525">
                <a:solidFill>
                  <a:schemeClr val="accent1"/>
                </a:solidFill>
                <a:round/>
              </a:ln>
            </p:spPr>
            <p:txBody>
              <a:bodyPr anchor="ctr"/>
              <a:lstStyle/>
              <a:p>
                <a:pPr algn="ctr"/>
              </a:p>
            </p:txBody>
          </p:sp>
          <p:sp>
            <p:nvSpPr>
              <p:cNvPr id="110"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w="9525">
                <a:solidFill>
                  <a:schemeClr val="accent1"/>
                </a:solidFill>
                <a:round/>
              </a:ln>
            </p:spPr>
            <p:txBody>
              <a:bodyPr anchor="ctr"/>
              <a:lstStyle/>
              <a:p>
                <a:pPr algn="ctr"/>
              </a:p>
            </p:txBody>
          </p:sp>
          <p:sp>
            <p:nvSpPr>
              <p:cNvPr id="111"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w="9525">
                <a:solidFill>
                  <a:schemeClr val="accent1"/>
                </a:solidFill>
                <a:round/>
              </a:ln>
            </p:spPr>
            <p:txBody>
              <a:bodyPr anchor="ctr"/>
              <a:lstStyle/>
              <a:p>
                <a:pPr algn="ctr"/>
              </a:p>
            </p:txBody>
          </p:sp>
          <p:sp>
            <p:nvSpPr>
              <p:cNvPr id="112"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w="9525">
                <a:solidFill>
                  <a:schemeClr val="accent1"/>
                </a:solidFill>
                <a:round/>
              </a:ln>
            </p:spPr>
            <p:txBody>
              <a:bodyPr anchor="ctr"/>
              <a:lstStyle/>
              <a:p>
                <a:pPr algn="ctr"/>
              </a:p>
            </p:txBody>
          </p:sp>
          <p:sp>
            <p:nvSpPr>
              <p:cNvPr id="113"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w="9525">
                <a:solidFill>
                  <a:schemeClr val="accent1"/>
                </a:solidFill>
                <a:round/>
              </a:ln>
            </p:spPr>
            <p:txBody>
              <a:bodyPr anchor="ctr"/>
              <a:lstStyle/>
              <a:p>
                <a:pPr algn="ctr"/>
              </a:p>
            </p:txBody>
          </p:sp>
          <p:sp>
            <p:nvSpPr>
              <p:cNvPr id="114"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w="9525">
                <a:solidFill>
                  <a:schemeClr val="accent1"/>
                </a:solidFill>
                <a:round/>
              </a:ln>
            </p:spPr>
            <p:txBody>
              <a:bodyPr anchor="ctr"/>
              <a:lstStyle/>
              <a:p>
                <a:pPr algn="ctr"/>
              </a:p>
            </p:txBody>
          </p:sp>
          <p:sp>
            <p:nvSpPr>
              <p:cNvPr id="115"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w="9525">
                <a:solidFill>
                  <a:schemeClr val="accent1"/>
                </a:solidFill>
                <a:round/>
              </a:ln>
            </p:spPr>
            <p:txBody>
              <a:bodyPr anchor="ctr"/>
              <a:lstStyle/>
              <a:p>
                <a:pPr algn="ctr"/>
              </a:p>
            </p:txBody>
          </p:sp>
          <p:sp>
            <p:nvSpPr>
              <p:cNvPr id="116"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w="9525">
                <a:solidFill>
                  <a:schemeClr val="accent1"/>
                </a:solidFill>
                <a:round/>
              </a:ln>
            </p:spPr>
            <p:txBody>
              <a:bodyPr anchor="ctr"/>
              <a:lstStyle/>
              <a:p>
                <a:pPr algn="ctr"/>
              </a:p>
            </p:txBody>
          </p:sp>
          <p:sp>
            <p:nvSpPr>
              <p:cNvPr id="117"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w="9525">
                <a:solidFill>
                  <a:schemeClr val="accent1"/>
                </a:solidFill>
                <a:round/>
              </a:ln>
            </p:spPr>
            <p:txBody>
              <a:bodyPr anchor="ctr"/>
              <a:lstStyle/>
              <a:p>
                <a:pPr algn="ctr"/>
              </a:p>
            </p:txBody>
          </p:sp>
          <p:sp>
            <p:nvSpPr>
              <p:cNvPr id="118"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w="9525">
                <a:solidFill>
                  <a:schemeClr val="accent1"/>
                </a:solidFill>
                <a:round/>
              </a:ln>
            </p:spPr>
            <p:txBody>
              <a:bodyPr anchor="ctr"/>
              <a:lstStyle/>
              <a:p>
                <a:pPr algn="ctr"/>
              </a:p>
            </p:txBody>
          </p:sp>
          <p:sp>
            <p:nvSpPr>
              <p:cNvPr id="119"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w="9525">
                <a:solidFill>
                  <a:schemeClr val="accent1"/>
                </a:solidFill>
                <a:round/>
              </a:ln>
            </p:spPr>
            <p:txBody>
              <a:bodyPr anchor="ctr"/>
              <a:lstStyle/>
              <a:p>
                <a:pPr algn="ctr"/>
              </a:p>
            </p:txBody>
          </p:sp>
          <p:sp>
            <p:nvSpPr>
              <p:cNvPr id="120"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w="9525">
                <a:solidFill>
                  <a:schemeClr val="accent1"/>
                </a:solidFill>
                <a:round/>
              </a:ln>
            </p:spPr>
            <p:txBody>
              <a:bodyPr anchor="ctr"/>
              <a:lstStyle/>
              <a:p>
                <a:pPr algn="ctr"/>
              </a:p>
            </p:txBody>
          </p:sp>
          <p:sp>
            <p:nvSpPr>
              <p:cNvPr id="121"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w="9525">
                <a:solidFill>
                  <a:schemeClr val="accent1"/>
                </a:solidFill>
                <a:round/>
              </a:ln>
            </p:spPr>
            <p:txBody>
              <a:bodyPr anchor="ctr"/>
              <a:lstStyle/>
              <a:p>
                <a:pPr algn="ctr"/>
              </a:p>
            </p:txBody>
          </p:sp>
          <p:sp>
            <p:nvSpPr>
              <p:cNvPr id="122"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w="9525">
                <a:solidFill>
                  <a:schemeClr val="accent1"/>
                </a:solidFill>
                <a:round/>
              </a:ln>
            </p:spPr>
            <p:txBody>
              <a:bodyPr anchor="ctr"/>
              <a:lstStyle/>
              <a:p>
                <a:pPr algn="ctr"/>
              </a:p>
            </p:txBody>
          </p:sp>
          <p:sp>
            <p:nvSpPr>
              <p:cNvPr id="123"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w="9525">
                <a:solidFill>
                  <a:schemeClr val="accent1"/>
                </a:solidFill>
                <a:round/>
              </a:ln>
            </p:spPr>
            <p:txBody>
              <a:bodyPr anchor="ctr"/>
              <a:lstStyle/>
              <a:p>
                <a:pPr algn="ctr"/>
              </a:p>
            </p:txBody>
          </p:sp>
          <p:sp>
            <p:nvSpPr>
              <p:cNvPr id="124"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w="9525">
                <a:solidFill>
                  <a:schemeClr val="accent1"/>
                </a:solidFill>
                <a:round/>
              </a:ln>
            </p:spPr>
            <p:txBody>
              <a:bodyPr anchor="ctr"/>
              <a:lstStyle/>
              <a:p>
                <a:pPr algn="ctr"/>
              </a:p>
            </p:txBody>
          </p:sp>
          <p:sp>
            <p:nvSpPr>
              <p:cNvPr id="125"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w="9525">
                <a:solidFill>
                  <a:schemeClr val="accent1"/>
                </a:solidFill>
                <a:round/>
              </a:ln>
            </p:spPr>
            <p:txBody>
              <a:bodyPr anchor="ctr"/>
              <a:lstStyle/>
              <a:p>
                <a:pPr algn="ctr"/>
              </a:p>
            </p:txBody>
          </p:sp>
        </p:grpSp>
        <p:sp>
          <p:nvSpPr>
            <p:cNvPr id="85" name="矩形 30"/>
            <p:cNvSpPr/>
            <p:nvPr/>
          </p:nvSpPr>
          <p:spPr>
            <a:xfrm>
              <a:off x="3749226" y="2242038"/>
              <a:ext cx="393207" cy="227881"/>
            </a:xfrm>
            <a:prstGeom prst="rect">
              <a:avLst/>
            </a:prstGeom>
            <a:noFill/>
            <a:ln>
              <a:noFill/>
            </a:ln>
          </p:spPr>
          <p:txBody>
            <a:bodyPr wrap="none">
              <a:spAutoFit/>
            </a:bodyPr>
            <a:lstStyle/>
            <a:p>
              <a:r>
                <a:rPr lang="zh-CN" altLang="en-US" sz="2800" dirty="0">
                  <a:solidFill>
                    <a:srgbClr val="0070C0"/>
                  </a:solidFill>
                  <a:latin typeface="+mn-ea"/>
                </a:rPr>
                <a:t>例如</a:t>
              </a:r>
              <a:endParaRPr lang="zh-CN" altLang="en-US" sz="2800" dirty="0">
                <a:solidFill>
                  <a:srgbClr val="0070C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par>
                                <p:cTn id="13" presetID="1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cBhvr>
                                        <p:cTn id="24" dur="500" fill="hold"/>
                                        <p:tgtEl>
                                          <p:spTgt spid="59"/>
                                        </p:tgtEl>
                                        <p:attrNameLst>
                                          <p:attrName>ppt_w</p:attrName>
                                        </p:attrNameLst>
                                      </p:cBhvr>
                                      <p:tavLst>
                                        <p:tav tm="0">
                                          <p:val>
                                            <p:fltVal val="0"/>
                                          </p:val>
                                        </p:tav>
                                        <p:tav tm="100000">
                                          <p:val>
                                            <p:strVal val="#ppt_w"/>
                                          </p:val>
                                        </p:tav>
                                      </p:tavLst>
                                    </p:anim>
                                    <p:anim calcmode="lin" valueType="num">
                                      <p:cBhvr>
                                        <p:cTn id="25" dur="500" fill="hold"/>
                                        <p:tgtEl>
                                          <p:spTgt spid="59"/>
                                        </p:tgtEl>
                                        <p:attrNameLst>
                                          <p:attrName>ppt_h</p:attrName>
                                        </p:attrNameLst>
                                      </p:cBhvr>
                                      <p:tavLst>
                                        <p:tav tm="0">
                                          <p:val>
                                            <p:fltVal val="0"/>
                                          </p:val>
                                        </p:tav>
                                        <p:tav tm="100000">
                                          <p:val>
                                            <p:strVal val="#ppt_h"/>
                                          </p:val>
                                        </p:tav>
                                      </p:tavLst>
                                    </p:anim>
                                    <p:animEffect transition="in" filter="fade">
                                      <p:cBhvr>
                                        <p:cTn id="26" dur="500"/>
                                        <p:tgtEl>
                                          <p:spTgt spid="59"/>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548998" y="555626"/>
            <a:ext cx="5578434" cy="876848"/>
            <a:chOff x="326687" y="247818"/>
            <a:chExt cx="4861582" cy="725466"/>
          </a:xfrm>
        </p:grpSpPr>
        <p:sp>
          <p:nvSpPr>
            <p:cNvPr id="69" name="文本框 68"/>
            <p:cNvSpPr txBox="1"/>
            <p:nvPr/>
          </p:nvSpPr>
          <p:spPr bwMode="auto">
            <a:xfrm>
              <a:off x="420996" y="412399"/>
              <a:ext cx="47426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文本文件（</a:t>
              </a:r>
              <a:r>
                <a:rPr lang="en-US" altLang="zh-CN" sz="2400" kern="0" dirty="0">
                  <a:solidFill>
                    <a:srgbClr val="0070C0"/>
                  </a:solidFill>
                  <a:latin typeface="Times New Roman" panose="02020603050405020304" pitchFamily="18" charset="0"/>
                  <a:cs typeface="Times New Roman" panose="02020603050405020304" pitchFamily="18" charset="0"/>
                </a:rPr>
                <a:t>ASCII</a:t>
              </a:r>
              <a:r>
                <a:rPr lang="zh-CN" altLang="en-US" sz="2400" kern="0" dirty="0">
                  <a:solidFill>
                    <a:srgbClr val="0070C0"/>
                  </a:solidFill>
                  <a:latin typeface="Times New Roman" panose="02020603050405020304" pitchFamily="18" charset="0"/>
                  <a:cs typeface="Times New Roman" panose="02020603050405020304" pitchFamily="18" charset="0"/>
                </a:rPr>
                <a:t>文件）和二进制文件</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70" name="组合 69"/>
            <p:cNvGrpSpPr/>
            <p:nvPr/>
          </p:nvGrpSpPr>
          <p:grpSpPr>
            <a:xfrm>
              <a:off x="326687" y="247818"/>
              <a:ext cx="4861582" cy="725466"/>
              <a:chOff x="326687" y="247818"/>
              <a:chExt cx="4861582" cy="725466"/>
            </a:xfrm>
          </p:grpSpPr>
          <p:grpSp>
            <p:nvGrpSpPr>
              <p:cNvPr id="71" name="组合 70"/>
              <p:cNvGrpSpPr/>
              <p:nvPr/>
            </p:nvGrpSpPr>
            <p:grpSpPr>
              <a:xfrm>
                <a:off x="349799" y="247818"/>
                <a:ext cx="4791980" cy="261575"/>
                <a:chOff x="349799" y="247818"/>
                <a:chExt cx="4791980" cy="261575"/>
              </a:xfrm>
            </p:grpSpPr>
            <p:cxnSp>
              <p:nvCxnSpPr>
                <p:cNvPr id="86" name="直接连接符 8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0" name="任意多边形: 形状 8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91" name="任意多边形: 形状 9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72" name="组合 71"/>
              <p:cNvGrpSpPr/>
              <p:nvPr/>
            </p:nvGrpSpPr>
            <p:grpSpPr>
              <a:xfrm>
                <a:off x="349799" y="711709"/>
                <a:ext cx="4815092" cy="261575"/>
                <a:chOff x="358852" y="925118"/>
                <a:chExt cx="4815092" cy="261575"/>
              </a:xfrm>
            </p:grpSpPr>
            <p:cxnSp>
              <p:nvCxnSpPr>
                <p:cNvPr id="79" name="直接连接符 7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4" name="任意多边形: 形状 8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85" name="任意多边形: 形状 8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73" name="组合 72"/>
              <p:cNvGrpSpPr/>
              <p:nvPr/>
            </p:nvGrpSpPr>
            <p:grpSpPr>
              <a:xfrm>
                <a:off x="5138963" y="489126"/>
                <a:ext cx="49306" cy="329693"/>
                <a:chOff x="5138963" y="489126"/>
                <a:chExt cx="49306" cy="329693"/>
              </a:xfrm>
            </p:grpSpPr>
            <p:sp>
              <p:nvSpPr>
                <p:cNvPr id="77" name="椭圆 7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8" name="椭圆 7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74" name="组合 73"/>
              <p:cNvGrpSpPr/>
              <p:nvPr/>
            </p:nvGrpSpPr>
            <p:grpSpPr>
              <a:xfrm>
                <a:off x="326687" y="399838"/>
                <a:ext cx="49306" cy="329693"/>
                <a:chOff x="5138963" y="489126"/>
                <a:chExt cx="49306" cy="329693"/>
              </a:xfrm>
            </p:grpSpPr>
            <p:sp>
              <p:nvSpPr>
                <p:cNvPr id="75" name="椭圆 7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6" name="椭圆 7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92" name="矩形 91"/>
          <p:cNvSpPr/>
          <p:nvPr/>
        </p:nvSpPr>
        <p:spPr>
          <a:xfrm>
            <a:off x="458837" y="1804721"/>
            <a:ext cx="10853597" cy="1421928"/>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）文本文件：</a:t>
            </a:r>
            <a:r>
              <a:rPr lang="zh-CN" altLang="zh-CN" sz="2400" dirty="0">
                <a:latin typeface="Times New Roman" panose="02020603050405020304" pitchFamily="18" charset="0"/>
                <a:cs typeface="Times New Roman" panose="02020603050405020304" pitchFamily="18" charset="0"/>
              </a:rPr>
              <a:t>文本文件中的每一个字节存放一个</a:t>
            </a:r>
            <a:r>
              <a:rPr lang="zh-CN" altLang="en-US" sz="2400" dirty="0">
                <a:latin typeface="Times New Roman" panose="02020603050405020304" pitchFamily="18" charset="0"/>
                <a:cs typeface="Times New Roman" panose="02020603050405020304" pitchFamily="18" charset="0"/>
              </a:rPr>
              <a:t>字符</a:t>
            </a:r>
            <a:r>
              <a:rPr lang="en-US" altLang="zh-CN" sz="2400" dirty="0">
                <a:latin typeface="Times New Roman" panose="02020603050405020304" pitchFamily="18" charset="0"/>
                <a:cs typeface="Times New Roman" panose="02020603050405020304" pitchFamily="18" charset="0"/>
              </a:rPr>
              <a:t>ASCII</a:t>
            </a:r>
            <a:r>
              <a:rPr lang="zh-CN" altLang="zh-CN" sz="2400" dirty="0">
                <a:latin typeface="Times New Roman" panose="02020603050405020304" pitchFamily="18" charset="0"/>
                <a:cs typeface="Times New Roman" panose="02020603050405020304" pitchFamily="18" charset="0"/>
              </a:rPr>
              <a:t>码表示一个字符</a:t>
            </a:r>
            <a:r>
              <a:rPr lang="zh-CN" altLang="en-US" sz="2400" dirty="0">
                <a:latin typeface="Times New Roman" panose="02020603050405020304" pitchFamily="18" charset="0"/>
                <a:cs typeface="Times New Roman" panose="02020603050405020304" pitchFamily="18" charset="0"/>
              </a:rPr>
              <a:t>，或两个字节存放一个文字的编码</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表示一个文字</a:t>
            </a:r>
            <a:r>
              <a:rPr lang="zh-CN"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如果用记事本打开文本文件，会看到编码对应的字符或文字。</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29" name="组合 28"/>
          <p:cNvGrpSpPr/>
          <p:nvPr/>
        </p:nvGrpSpPr>
        <p:grpSpPr>
          <a:xfrm>
            <a:off x="2084997" y="3638472"/>
            <a:ext cx="1837321" cy="1832880"/>
            <a:chOff x="3542723" y="1967282"/>
            <a:chExt cx="800220" cy="798286"/>
          </a:xfrm>
          <a:solidFill>
            <a:srgbClr val="0070C0"/>
          </a:solidFill>
        </p:grpSpPr>
        <p:grpSp>
          <p:nvGrpSpPr>
            <p:cNvPr id="30" name="组合 29"/>
            <p:cNvGrpSpPr>
              <a:grpSpLocks noChangeAspect="1"/>
            </p:cNvGrpSpPr>
            <p:nvPr/>
          </p:nvGrpSpPr>
          <p:grpSpPr bwMode="auto">
            <a:xfrm>
              <a:off x="3542723" y="1967282"/>
              <a:ext cx="800220" cy="798286"/>
              <a:chOff x="3471" y="1280"/>
              <a:chExt cx="829" cy="827"/>
            </a:xfrm>
            <a:grpFill/>
          </p:grpSpPr>
          <p:sp>
            <p:nvSpPr>
              <p:cNvPr id="32"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w="9525">
                <a:solidFill>
                  <a:schemeClr val="accent1"/>
                </a:solidFill>
                <a:round/>
              </a:ln>
            </p:spPr>
            <p:txBody>
              <a:bodyPr anchor="ctr"/>
              <a:lstStyle/>
              <a:p>
                <a:pPr algn="ctr"/>
              </a:p>
            </p:txBody>
          </p:sp>
          <p:sp>
            <p:nvSpPr>
              <p:cNvPr id="33"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w="9525">
                <a:solidFill>
                  <a:schemeClr val="accent1"/>
                </a:solidFill>
                <a:round/>
              </a:ln>
            </p:spPr>
            <p:txBody>
              <a:bodyPr anchor="ctr"/>
              <a:lstStyle/>
              <a:p>
                <a:pPr algn="ctr"/>
              </a:p>
            </p:txBody>
          </p:sp>
          <p:sp>
            <p:nvSpPr>
              <p:cNvPr id="34"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w="9525">
                <a:solidFill>
                  <a:schemeClr val="accent1"/>
                </a:solidFill>
                <a:round/>
              </a:ln>
            </p:spPr>
            <p:txBody>
              <a:bodyPr anchor="ctr"/>
              <a:lstStyle/>
              <a:p>
                <a:pPr algn="ctr"/>
              </a:p>
            </p:txBody>
          </p:sp>
          <p:sp>
            <p:nvSpPr>
              <p:cNvPr id="35"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w="9525">
                <a:solidFill>
                  <a:schemeClr val="accent1"/>
                </a:solidFill>
                <a:round/>
              </a:ln>
            </p:spPr>
            <p:txBody>
              <a:bodyPr anchor="ctr"/>
              <a:lstStyle/>
              <a:p>
                <a:pPr algn="ctr"/>
              </a:p>
            </p:txBody>
          </p:sp>
          <p:sp>
            <p:nvSpPr>
              <p:cNvPr id="36"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w="9525">
                <a:solidFill>
                  <a:schemeClr val="accent1"/>
                </a:solidFill>
                <a:round/>
              </a:ln>
            </p:spPr>
            <p:txBody>
              <a:bodyPr anchor="ctr"/>
              <a:lstStyle/>
              <a:p>
                <a:pPr algn="ctr"/>
              </a:p>
            </p:txBody>
          </p:sp>
          <p:sp>
            <p:nvSpPr>
              <p:cNvPr id="37"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w="9525">
                <a:solidFill>
                  <a:schemeClr val="accent1"/>
                </a:solidFill>
                <a:round/>
              </a:ln>
            </p:spPr>
            <p:txBody>
              <a:bodyPr anchor="ctr"/>
              <a:lstStyle/>
              <a:p>
                <a:pPr algn="ctr"/>
              </a:p>
            </p:txBody>
          </p:sp>
          <p:sp>
            <p:nvSpPr>
              <p:cNvPr id="38"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w="9525">
                <a:solidFill>
                  <a:schemeClr val="accent1"/>
                </a:solidFill>
                <a:round/>
              </a:ln>
            </p:spPr>
            <p:txBody>
              <a:bodyPr anchor="ctr"/>
              <a:lstStyle/>
              <a:p>
                <a:pPr algn="ctr"/>
              </a:p>
            </p:txBody>
          </p:sp>
          <p:sp>
            <p:nvSpPr>
              <p:cNvPr id="39"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w="9525">
                <a:solidFill>
                  <a:schemeClr val="accent1"/>
                </a:solidFill>
                <a:round/>
              </a:ln>
            </p:spPr>
            <p:txBody>
              <a:bodyPr anchor="ctr"/>
              <a:lstStyle/>
              <a:p>
                <a:pPr algn="ctr"/>
              </a:p>
            </p:txBody>
          </p:sp>
          <p:sp>
            <p:nvSpPr>
              <p:cNvPr id="40"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w="9525">
                <a:solidFill>
                  <a:schemeClr val="accent1"/>
                </a:solidFill>
                <a:round/>
              </a:ln>
            </p:spPr>
            <p:txBody>
              <a:bodyPr anchor="ctr"/>
              <a:lstStyle/>
              <a:p>
                <a:pPr algn="ctr"/>
              </a:p>
            </p:txBody>
          </p:sp>
          <p:sp>
            <p:nvSpPr>
              <p:cNvPr id="41"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w="9525">
                <a:solidFill>
                  <a:schemeClr val="accent1"/>
                </a:solidFill>
                <a:round/>
              </a:ln>
            </p:spPr>
            <p:txBody>
              <a:bodyPr anchor="ctr"/>
              <a:lstStyle/>
              <a:p>
                <a:pPr algn="ctr"/>
              </a:p>
            </p:txBody>
          </p:sp>
          <p:sp>
            <p:nvSpPr>
              <p:cNvPr id="42"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w="9525">
                <a:solidFill>
                  <a:schemeClr val="accent1"/>
                </a:solidFill>
                <a:round/>
              </a:ln>
            </p:spPr>
            <p:txBody>
              <a:bodyPr anchor="ctr"/>
              <a:lstStyle/>
              <a:p>
                <a:pPr algn="ctr"/>
              </a:p>
            </p:txBody>
          </p:sp>
          <p:sp>
            <p:nvSpPr>
              <p:cNvPr id="43"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w="9525">
                <a:solidFill>
                  <a:schemeClr val="accent1"/>
                </a:solidFill>
                <a:round/>
              </a:ln>
            </p:spPr>
            <p:txBody>
              <a:bodyPr anchor="ctr"/>
              <a:lstStyle/>
              <a:p>
                <a:pPr algn="ctr"/>
              </a:p>
            </p:txBody>
          </p:sp>
          <p:sp>
            <p:nvSpPr>
              <p:cNvPr id="44"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w="9525">
                <a:solidFill>
                  <a:schemeClr val="accent1"/>
                </a:solidFill>
                <a:round/>
              </a:ln>
            </p:spPr>
            <p:txBody>
              <a:bodyPr anchor="ctr"/>
              <a:lstStyle/>
              <a:p>
                <a:pPr algn="ctr"/>
              </a:p>
            </p:txBody>
          </p:sp>
          <p:sp>
            <p:nvSpPr>
              <p:cNvPr id="45"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w="9525">
                <a:solidFill>
                  <a:schemeClr val="accent1"/>
                </a:solidFill>
                <a:round/>
              </a:ln>
            </p:spPr>
            <p:txBody>
              <a:bodyPr anchor="ctr"/>
              <a:lstStyle/>
              <a:p>
                <a:pPr algn="ctr"/>
              </a:p>
            </p:txBody>
          </p:sp>
          <p:sp>
            <p:nvSpPr>
              <p:cNvPr id="46"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w="9525">
                <a:solidFill>
                  <a:schemeClr val="accent1"/>
                </a:solidFill>
                <a:round/>
              </a:ln>
            </p:spPr>
            <p:txBody>
              <a:bodyPr anchor="ctr"/>
              <a:lstStyle/>
              <a:p>
                <a:pPr algn="ctr"/>
              </a:p>
            </p:txBody>
          </p:sp>
          <p:sp>
            <p:nvSpPr>
              <p:cNvPr id="47"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w="9525">
                <a:solidFill>
                  <a:schemeClr val="accent1"/>
                </a:solidFill>
                <a:round/>
              </a:ln>
            </p:spPr>
            <p:txBody>
              <a:bodyPr anchor="ctr"/>
              <a:lstStyle/>
              <a:p>
                <a:pPr algn="ctr"/>
              </a:p>
            </p:txBody>
          </p:sp>
          <p:sp>
            <p:nvSpPr>
              <p:cNvPr id="48"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w="9525">
                <a:solidFill>
                  <a:schemeClr val="accent1"/>
                </a:solidFill>
                <a:round/>
              </a:ln>
            </p:spPr>
            <p:txBody>
              <a:bodyPr anchor="ctr"/>
              <a:lstStyle/>
              <a:p>
                <a:pPr algn="ctr"/>
              </a:p>
            </p:txBody>
          </p:sp>
          <p:sp>
            <p:nvSpPr>
              <p:cNvPr id="49"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w="9525">
                <a:solidFill>
                  <a:schemeClr val="accent1"/>
                </a:solidFill>
                <a:round/>
              </a:ln>
            </p:spPr>
            <p:txBody>
              <a:bodyPr anchor="ctr"/>
              <a:lstStyle/>
              <a:p>
                <a:pPr algn="ctr"/>
              </a:p>
            </p:txBody>
          </p:sp>
          <p:sp>
            <p:nvSpPr>
              <p:cNvPr id="50"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w="9525">
                <a:solidFill>
                  <a:schemeClr val="accent1"/>
                </a:solidFill>
                <a:round/>
              </a:ln>
            </p:spPr>
            <p:txBody>
              <a:bodyPr anchor="ctr"/>
              <a:lstStyle/>
              <a:p>
                <a:pPr algn="ctr"/>
              </a:p>
            </p:txBody>
          </p:sp>
          <p:sp>
            <p:nvSpPr>
              <p:cNvPr id="51"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w="9525">
                <a:solidFill>
                  <a:schemeClr val="accent1"/>
                </a:solidFill>
                <a:round/>
              </a:ln>
            </p:spPr>
            <p:txBody>
              <a:bodyPr anchor="ctr"/>
              <a:lstStyle/>
              <a:p>
                <a:pPr algn="ctr"/>
              </a:p>
            </p:txBody>
          </p:sp>
          <p:sp>
            <p:nvSpPr>
              <p:cNvPr id="52"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w="9525">
                <a:solidFill>
                  <a:schemeClr val="accent1"/>
                </a:solidFill>
                <a:round/>
              </a:ln>
            </p:spPr>
            <p:txBody>
              <a:bodyPr anchor="ctr"/>
              <a:lstStyle/>
              <a:p>
                <a:pPr algn="ctr"/>
              </a:p>
            </p:txBody>
          </p:sp>
          <p:sp>
            <p:nvSpPr>
              <p:cNvPr id="53"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w="9525">
                <a:solidFill>
                  <a:schemeClr val="accent1"/>
                </a:solidFill>
                <a:round/>
              </a:ln>
            </p:spPr>
            <p:txBody>
              <a:bodyPr anchor="ctr"/>
              <a:lstStyle/>
              <a:p>
                <a:pPr algn="ctr"/>
              </a:p>
            </p:txBody>
          </p:sp>
          <p:sp>
            <p:nvSpPr>
              <p:cNvPr id="54"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w="9525">
                <a:solidFill>
                  <a:schemeClr val="accent1"/>
                </a:solidFill>
                <a:round/>
              </a:ln>
            </p:spPr>
            <p:txBody>
              <a:bodyPr anchor="ctr"/>
              <a:lstStyle/>
              <a:p>
                <a:pPr algn="ctr"/>
              </a:p>
            </p:txBody>
          </p:sp>
          <p:sp>
            <p:nvSpPr>
              <p:cNvPr id="55"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w="9525">
                <a:solidFill>
                  <a:schemeClr val="accent1"/>
                </a:solidFill>
                <a:round/>
              </a:ln>
            </p:spPr>
            <p:txBody>
              <a:bodyPr anchor="ctr"/>
              <a:lstStyle/>
              <a:p>
                <a:pPr algn="ctr"/>
              </a:p>
            </p:txBody>
          </p:sp>
          <p:sp>
            <p:nvSpPr>
              <p:cNvPr id="56"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w="9525">
                <a:solidFill>
                  <a:schemeClr val="accent1"/>
                </a:solidFill>
                <a:round/>
              </a:ln>
            </p:spPr>
            <p:txBody>
              <a:bodyPr anchor="ctr"/>
              <a:lstStyle/>
              <a:p>
                <a:pPr algn="ctr"/>
              </a:p>
            </p:txBody>
          </p:sp>
          <p:sp>
            <p:nvSpPr>
              <p:cNvPr id="57"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w="9525">
                <a:solidFill>
                  <a:schemeClr val="accent1"/>
                </a:solidFill>
                <a:round/>
              </a:ln>
            </p:spPr>
            <p:txBody>
              <a:bodyPr anchor="ctr"/>
              <a:lstStyle/>
              <a:p>
                <a:pPr algn="ctr"/>
              </a:p>
            </p:txBody>
          </p:sp>
          <p:sp>
            <p:nvSpPr>
              <p:cNvPr id="58"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w="9525">
                <a:solidFill>
                  <a:schemeClr val="accent1"/>
                </a:solidFill>
                <a:round/>
              </a:ln>
            </p:spPr>
            <p:txBody>
              <a:bodyPr anchor="ctr"/>
              <a:lstStyle/>
              <a:p>
                <a:pPr algn="ctr"/>
              </a:p>
            </p:txBody>
          </p:sp>
          <p:sp>
            <p:nvSpPr>
              <p:cNvPr id="59"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w="9525">
                <a:solidFill>
                  <a:schemeClr val="accent1"/>
                </a:solidFill>
                <a:round/>
              </a:ln>
            </p:spPr>
            <p:txBody>
              <a:bodyPr anchor="ctr"/>
              <a:lstStyle/>
              <a:p>
                <a:pPr algn="ctr"/>
              </a:p>
            </p:txBody>
          </p:sp>
          <p:sp>
            <p:nvSpPr>
              <p:cNvPr id="60"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w="9525">
                <a:solidFill>
                  <a:schemeClr val="accent1"/>
                </a:solidFill>
                <a:round/>
              </a:ln>
            </p:spPr>
            <p:txBody>
              <a:bodyPr anchor="ctr"/>
              <a:lstStyle/>
              <a:p>
                <a:pPr algn="ctr"/>
              </a:p>
            </p:txBody>
          </p:sp>
          <p:sp>
            <p:nvSpPr>
              <p:cNvPr id="61"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w="9525">
                <a:solidFill>
                  <a:schemeClr val="accent1"/>
                </a:solidFill>
                <a:round/>
              </a:ln>
            </p:spPr>
            <p:txBody>
              <a:bodyPr anchor="ctr"/>
              <a:lstStyle/>
              <a:p>
                <a:pPr algn="ctr"/>
              </a:p>
            </p:txBody>
          </p:sp>
          <p:sp>
            <p:nvSpPr>
              <p:cNvPr id="62"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w="9525">
                <a:solidFill>
                  <a:schemeClr val="accent1"/>
                </a:solidFill>
                <a:round/>
              </a:ln>
            </p:spPr>
            <p:txBody>
              <a:bodyPr anchor="ctr"/>
              <a:lstStyle/>
              <a:p>
                <a:pPr algn="ctr"/>
              </a:p>
            </p:txBody>
          </p:sp>
          <p:sp>
            <p:nvSpPr>
              <p:cNvPr id="63"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w="9525">
                <a:solidFill>
                  <a:schemeClr val="accent1"/>
                </a:solidFill>
                <a:round/>
              </a:ln>
            </p:spPr>
            <p:txBody>
              <a:bodyPr anchor="ctr"/>
              <a:lstStyle/>
              <a:p>
                <a:pPr algn="ctr"/>
              </a:p>
            </p:txBody>
          </p:sp>
          <p:sp>
            <p:nvSpPr>
              <p:cNvPr id="64"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w="9525">
                <a:solidFill>
                  <a:schemeClr val="accent1"/>
                </a:solidFill>
                <a:round/>
              </a:ln>
            </p:spPr>
            <p:txBody>
              <a:bodyPr anchor="ctr"/>
              <a:lstStyle/>
              <a:p>
                <a:pPr algn="ctr"/>
              </a:p>
            </p:txBody>
          </p:sp>
          <p:sp>
            <p:nvSpPr>
              <p:cNvPr id="65"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w="9525">
                <a:solidFill>
                  <a:schemeClr val="accent1"/>
                </a:solidFill>
                <a:round/>
              </a:ln>
            </p:spPr>
            <p:txBody>
              <a:bodyPr anchor="ctr"/>
              <a:lstStyle/>
              <a:p>
                <a:pPr algn="ctr"/>
              </a:p>
            </p:txBody>
          </p:sp>
          <p:sp>
            <p:nvSpPr>
              <p:cNvPr id="66"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w="9525">
                <a:solidFill>
                  <a:schemeClr val="accent1"/>
                </a:solidFill>
                <a:round/>
              </a:ln>
            </p:spPr>
            <p:txBody>
              <a:bodyPr anchor="ctr"/>
              <a:lstStyle/>
              <a:p>
                <a:pPr algn="ctr"/>
              </a:p>
            </p:txBody>
          </p:sp>
          <p:sp>
            <p:nvSpPr>
              <p:cNvPr id="67"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w="9525">
                <a:solidFill>
                  <a:schemeClr val="accent1"/>
                </a:solidFill>
                <a:round/>
              </a:ln>
            </p:spPr>
            <p:txBody>
              <a:bodyPr anchor="ctr"/>
              <a:lstStyle/>
              <a:p>
                <a:pPr algn="ctr"/>
              </a:p>
            </p:txBody>
          </p:sp>
          <p:sp>
            <p:nvSpPr>
              <p:cNvPr id="93"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w="9525">
                <a:solidFill>
                  <a:schemeClr val="accent1"/>
                </a:solidFill>
                <a:round/>
              </a:ln>
            </p:spPr>
            <p:txBody>
              <a:bodyPr anchor="ctr"/>
              <a:lstStyle/>
              <a:p>
                <a:pPr algn="ctr"/>
              </a:p>
            </p:txBody>
          </p:sp>
          <p:sp>
            <p:nvSpPr>
              <p:cNvPr id="94"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w="9525">
                <a:solidFill>
                  <a:schemeClr val="accent1"/>
                </a:solidFill>
                <a:round/>
              </a:ln>
            </p:spPr>
            <p:txBody>
              <a:bodyPr anchor="ctr"/>
              <a:lstStyle/>
              <a:p>
                <a:pPr algn="ctr"/>
              </a:p>
            </p:txBody>
          </p:sp>
          <p:sp>
            <p:nvSpPr>
              <p:cNvPr id="95"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w="9525">
                <a:solidFill>
                  <a:schemeClr val="accent1"/>
                </a:solidFill>
                <a:round/>
              </a:ln>
            </p:spPr>
            <p:txBody>
              <a:bodyPr anchor="ctr"/>
              <a:lstStyle/>
              <a:p>
                <a:pPr algn="ctr"/>
              </a:p>
            </p:txBody>
          </p:sp>
          <p:sp>
            <p:nvSpPr>
              <p:cNvPr id="96"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w="9525">
                <a:solidFill>
                  <a:schemeClr val="accent1"/>
                </a:solidFill>
                <a:round/>
              </a:ln>
            </p:spPr>
            <p:txBody>
              <a:bodyPr anchor="ctr"/>
              <a:lstStyle/>
              <a:p>
                <a:pPr algn="ctr"/>
              </a:p>
            </p:txBody>
          </p:sp>
        </p:grpSp>
        <p:sp>
          <p:nvSpPr>
            <p:cNvPr id="31" name="矩形 30"/>
            <p:cNvSpPr/>
            <p:nvPr/>
          </p:nvSpPr>
          <p:spPr>
            <a:xfrm>
              <a:off x="3749226" y="2242038"/>
              <a:ext cx="393207" cy="227881"/>
            </a:xfrm>
            <a:prstGeom prst="rect">
              <a:avLst/>
            </a:prstGeom>
            <a:noFill/>
            <a:ln>
              <a:noFill/>
            </a:ln>
          </p:spPr>
          <p:txBody>
            <a:bodyPr wrap="none">
              <a:spAutoFit/>
            </a:bodyPr>
            <a:lstStyle/>
            <a:p>
              <a:r>
                <a:rPr lang="zh-CN" altLang="en-US" sz="2800" dirty="0">
                  <a:solidFill>
                    <a:srgbClr val="0070C0"/>
                  </a:solidFill>
                  <a:latin typeface="+mn-ea"/>
                </a:rPr>
                <a:t>例如</a:t>
              </a:r>
              <a:endParaRPr lang="zh-CN" altLang="en-US" sz="2800" dirty="0">
                <a:solidFill>
                  <a:srgbClr val="0070C0"/>
                </a:solidFill>
                <a:latin typeface="+mn-ea"/>
              </a:endParaRPr>
            </a:p>
          </p:txBody>
        </p:sp>
      </p:grpSp>
      <p:grpSp>
        <p:nvGrpSpPr>
          <p:cNvPr id="3" name="组合 2"/>
          <p:cNvGrpSpPr/>
          <p:nvPr/>
        </p:nvGrpSpPr>
        <p:grpSpPr>
          <a:xfrm>
            <a:off x="4863934" y="3052375"/>
            <a:ext cx="5752250" cy="2907791"/>
            <a:chOff x="4863934" y="2651761"/>
            <a:chExt cx="5752250" cy="2907791"/>
          </a:xfrm>
        </p:grpSpPr>
        <p:sp>
          <p:nvSpPr>
            <p:cNvPr id="4" name="矩形 3"/>
            <p:cNvSpPr/>
            <p:nvPr/>
          </p:nvSpPr>
          <p:spPr>
            <a:xfrm>
              <a:off x="4913376" y="2953765"/>
              <a:ext cx="5702808" cy="2308324"/>
            </a:xfrm>
            <a:prstGeom prst="rect">
              <a:avLst/>
            </a:prstGeom>
          </p:spPr>
          <p:txBody>
            <a:bodyPr wrap="square">
              <a:spAutoFit/>
            </a:bodyPr>
            <a:lstStyle/>
            <a:p>
              <a:pPr hangingPunct="0">
                <a:lnSpc>
                  <a:spcPct val="1500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若将字符‘</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dirty="0">
                  <a:latin typeface="+mj-lt"/>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存入文本文件，则以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个字节的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ASCII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码存放，若将整数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12345</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存入文本文件，分别以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个字符的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ASCII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码存储，共占用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个字节。</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矩形 2"/>
            <p:cNvSpPr/>
            <p:nvPr/>
          </p:nvSpPr>
          <p:spPr>
            <a:xfrm>
              <a:off x="4863934" y="2651761"/>
              <a:ext cx="5687554" cy="2907791"/>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91"/>
          <p:cNvSpPr/>
          <p:nvPr/>
        </p:nvSpPr>
        <p:spPr>
          <a:xfrm>
            <a:off x="458838" y="1658417"/>
            <a:ext cx="11140980" cy="1134862"/>
          </a:xfrm>
          <a:prstGeom prst="rect">
            <a:avLst/>
          </a:prstGeom>
        </p:spPr>
        <p:txBody>
          <a:bodyPr wrap="square">
            <a:spAutoFit/>
          </a:bodyPr>
          <a:lstStyle/>
          <a:p>
            <a:pPr>
              <a:lnSpc>
                <a:spcPct val="15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）二进制文件：</a:t>
            </a:r>
            <a:r>
              <a:rPr lang="zh-CN" altLang="en-US" sz="2400" dirty="0">
                <a:latin typeface="Times New Roman" panose="02020603050405020304" pitchFamily="18" charset="0"/>
                <a:cs typeface="Times New Roman" panose="02020603050405020304" pitchFamily="18" charset="0"/>
              </a:rPr>
              <a:t>内存中的数据原封不动存至文件中。二进制文件适用于非字符为主的数据。</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如果用记事本打开二进制文件，只会看到一堆乱码。</a:t>
            </a:r>
            <a:endParaRPr lang="zh-CN" altLang="en-US" sz="2400" dirty="0">
              <a:latin typeface="Times New Roman" panose="02020603050405020304" pitchFamily="18" charset="0"/>
              <a:cs typeface="Times New Roman" panose="02020603050405020304" pitchFamily="18" charset="0"/>
            </a:endParaRPr>
          </a:p>
        </p:txBody>
      </p:sp>
      <p:grpSp>
        <p:nvGrpSpPr>
          <p:cNvPr id="29" name="组合 28"/>
          <p:cNvGrpSpPr/>
          <p:nvPr/>
        </p:nvGrpSpPr>
        <p:grpSpPr>
          <a:xfrm>
            <a:off x="2084997" y="3603618"/>
            <a:ext cx="1837321" cy="1832880"/>
            <a:chOff x="3542723" y="1967282"/>
            <a:chExt cx="800220" cy="798286"/>
          </a:xfrm>
          <a:solidFill>
            <a:schemeClr val="accent1"/>
          </a:solidFill>
        </p:grpSpPr>
        <p:grpSp>
          <p:nvGrpSpPr>
            <p:cNvPr id="30" name="组合 29"/>
            <p:cNvGrpSpPr>
              <a:grpSpLocks noChangeAspect="1"/>
            </p:cNvGrpSpPr>
            <p:nvPr/>
          </p:nvGrpSpPr>
          <p:grpSpPr bwMode="auto">
            <a:xfrm>
              <a:off x="3542723" y="1967282"/>
              <a:ext cx="800220" cy="798286"/>
              <a:chOff x="3471" y="1280"/>
              <a:chExt cx="829" cy="827"/>
            </a:xfrm>
            <a:grpFill/>
          </p:grpSpPr>
          <p:sp>
            <p:nvSpPr>
              <p:cNvPr id="32"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w="9525">
                <a:solidFill>
                  <a:schemeClr val="accent1"/>
                </a:solidFill>
                <a:round/>
              </a:ln>
            </p:spPr>
            <p:txBody>
              <a:bodyPr anchor="ctr"/>
              <a:lstStyle/>
              <a:p>
                <a:pPr algn="ctr"/>
              </a:p>
            </p:txBody>
          </p:sp>
          <p:sp>
            <p:nvSpPr>
              <p:cNvPr id="33"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w="9525">
                <a:solidFill>
                  <a:schemeClr val="accent1"/>
                </a:solidFill>
                <a:round/>
              </a:ln>
            </p:spPr>
            <p:txBody>
              <a:bodyPr anchor="ctr"/>
              <a:lstStyle/>
              <a:p>
                <a:pPr algn="ctr"/>
              </a:p>
            </p:txBody>
          </p:sp>
          <p:sp>
            <p:nvSpPr>
              <p:cNvPr id="34"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w="9525">
                <a:solidFill>
                  <a:schemeClr val="accent1"/>
                </a:solidFill>
                <a:round/>
              </a:ln>
            </p:spPr>
            <p:txBody>
              <a:bodyPr anchor="ctr"/>
              <a:lstStyle/>
              <a:p>
                <a:pPr algn="ctr"/>
              </a:p>
            </p:txBody>
          </p:sp>
          <p:sp>
            <p:nvSpPr>
              <p:cNvPr id="35"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w="9525">
                <a:solidFill>
                  <a:schemeClr val="accent1"/>
                </a:solidFill>
                <a:round/>
              </a:ln>
            </p:spPr>
            <p:txBody>
              <a:bodyPr anchor="ctr"/>
              <a:lstStyle/>
              <a:p>
                <a:pPr algn="ctr"/>
              </a:p>
            </p:txBody>
          </p:sp>
          <p:sp>
            <p:nvSpPr>
              <p:cNvPr id="36"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w="9525">
                <a:solidFill>
                  <a:schemeClr val="accent1"/>
                </a:solidFill>
                <a:round/>
              </a:ln>
            </p:spPr>
            <p:txBody>
              <a:bodyPr anchor="ctr"/>
              <a:lstStyle/>
              <a:p>
                <a:pPr algn="ctr"/>
              </a:p>
            </p:txBody>
          </p:sp>
          <p:sp>
            <p:nvSpPr>
              <p:cNvPr id="37"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w="9525">
                <a:solidFill>
                  <a:schemeClr val="accent1"/>
                </a:solidFill>
                <a:round/>
              </a:ln>
            </p:spPr>
            <p:txBody>
              <a:bodyPr anchor="ctr"/>
              <a:lstStyle/>
              <a:p>
                <a:pPr algn="ctr"/>
              </a:p>
            </p:txBody>
          </p:sp>
          <p:sp>
            <p:nvSpPr>
              <p:cNvPr id="38"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w="9525">
                <a:solidFill>
                  <a:schemeClr val="accent1"/>
                </a:solidFill>
                <a:round/>
              </a:ln>
            </p:spPr>
            <p:txBody>
              <a:bodyPr anchor="ctr"/>
              <a:lstStyle/>
              <a:p>
                <a:pPr algn="ctr"/>
              </a:p>
            </p:txBody>
          </p:sp>
          <p:sp>
            <p:nvSpPr>
              <p:cNvPr id="39"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w="9525">
                <a:solidFill>
                  <a:schemeClr val="accent1"/>
                </a:solidFill>
                <a:round/>
              </a:ln>
            </p:spPr>
            <p:txBody>
              <a:bodyPr anchor="ctr"/>
              <a:lstStyle/>
              <a:p>
                <a:pPr algn="ctr"/>
              </a:p>
            </p:txBody>
          </p:sp>
          <p:sp>
            <p:nvSpPr>
              <p:cNvPr id="40"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w="9525">
                <a:solidFill>
                  <a:schemeClr val="accent1"/>
                </a:solidFill>
                <a:round/>
              </a:ln>
            </p:spPr>
            <p:txBody>
              <a:bodyPr anchor="ctr"/>
              <a:lstStyle/>
              <a:p>
                <a:pPr algn="ctr"/>
              </a:p>
            </p:txBody>
          </p:sp>
          <p:sp>
            <p:nvSpPr>
              <p:cNvPr id="41"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w="9525">
                <a:solidFill>
                  <a:schemeClr val="accent1"/>
                </a:solidFill>
                <a:round/>
              </a:ln>
            </p:spPr>
            <p:txBody>
              <a:bodyPr anchor="ctr"/>
              <a:lstStyle/>
              <a:p>
                <a:pPr algn="ctr"/>
              </a:p>
            </p:txBody>
          </p:sp>
          <p:sp>
            <p:nvSpPr>
              <p:cNvPr id="42"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w="9525">
                <a:solidFill>
                  <a:schemeClr val="accent1"/>
                </a:solidFill>
                <a:round/>
              </a:ln>
            </p:spPr>
            <p:txBody>
              <a:bodyPr anchor="ctr"/>
              <a:lstStyle/>
              <a:p>
                <a:pPr algn="ctr"/>
              </a:p>
            </p:txBody>
          </p:sp>
          <p:sp>
            <p:nvSpPr>
              <p:cNvPr id="43"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w="9525">
                <a:solidFill>
                  <a:schemeClr val="accent1"/>
                </a:solidFill>
                <a:round/>
              </a:ln>
            </p:spPr>
            <p:txBody>
              <a:bodyPr anchor="ctr"/>
              <a:lstStyle/>
              <a:p>
                <a:pPr algn="ctr"/>
              </a:p>
            </p:txBody>
          </p:sp>
          <p:sp>
            <p:nvSpPr>
              <p:cNvPr id="44"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w="9525">
                <a:solidFill>
                  <a:schemeClr val="accent1"/>
                </a:solidFill>
                <a:round/>
              </a:ln>
            </p:spPr>
            <p:txBody>
              <a:bodyPr anchor="ctr"/>
              <a:lstStyle/>
              <a:p>
                <a:pPr algn="ctr"/>
              </a:p>
            </p:txBody>
          </p:sp>
          <p:sp>
            <p:nvSpPr>
              <p:cNvPr id="45"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w="9525">
                <a:solidFill>
                  <a:schemeClr val="accent1"/>
                </a:solidFill>
                <a:round/>
              </a:ln>
            </p:spPr>
            <p:txBody>
              <a:bodyPr anchor="ctr"/>
              <a:lstStyle/>
              <a:p>
                <a:pPr algn="ctr"/>
              </a:p>
            </p:txBody>
          </p:sp>
          <p:sp>
            <p:nvSpPr>
              <p:cNvPr id="46"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w="9525">
                <a:solidFill>
                  <a:schemeClr val="accent1"/>
                </a:solidFill>
                <a:round/>
              </a:ln>
            </p:spPr>
            <p:txBody>
              <a:bodyPr anchor="ctr"/>
              <a:lstStyle/>
              <a:p>
                <a:pPr algn="ctr"/>
              </a:p>
            </p:txBody>
          </p:sp>
          <p:sp>
            <p:nvSpPr>
              <p:cNvPr id="47"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w="9525">
                <a:solidFill>
                  <a:schemeClr val="accent1"/>
                </a:solidFill>
                <a:round/>
              </a:ln>
            </p:spPr>
            <p:txBody>
              <a:bodyPr anchor="ctr"/>
              <a:lstStyle/>
              <a:p>
                <a:pPr algn="ctr"/>
              </a:p>
            </p:txBody>
          </p:sp>
          <p:sp>
            <p:nvSpPr>
              <p:cNvPr id="48"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w="9525">
                <a:solidFill>
                  <a:schemeClr val="accent1"/>
                </a:solidFill>
                <a:round/>
              </a:ln>
            </p:spPr>
            <p:txBody>
              <a:bodyPr anchor="ctr"/>
              <a:lstStyle/>
              <a:p>
                <a:pPr algn="ctr"/>
              </a:p>
            </p:txBody>
          </p:sp>
          <p:sp>
            <p:nvSpPr>
              <p:cNvPr id="49"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w="9525">
                <a:solidFill>
                  <a:schemeClr val="accent1"/>
                </a:solidFill>
                <a:round/>
              </a:ln>
            </p:spPr>
            <p:txBody>
              <a:bodyPr anchor="ctr"/>
              <a:lstStyle/>
              <a:p>
                <a:pPr algn="ctr"/>
              </a:p>
            </p:txBody>
          </p:sp>
          <p:sp>
            <p:nvSpPr>
              <p:cNvPr id="50"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w="9525">
                <a:solidFill>
                  <a:schemeClr val="accent1"/>
                </a:solidFill>
                <a:round/>
              </a:ln>
            </p:spPr>
            <p:txBody>
              <a:bodyPr anchor="ctr"/>
              <a:lstStyle/>
              <a:p>
                <a:pPr algn="ctr"/>
              </a:p>
            </p:txBody>
          </p:sp>
          <p:sp>
            <p:nvSpPr>
              <p:cNvPr id="51"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w="9525">
                <a:solidFill>
                  <a:schemeClr val="accent1"/>
                </a:solidFill>
                <a:round/>
              </a:ln>
            </p:spPr>
            <p:txBody>
              <a:bodyPr anchor="ctr"/>
              <a:lstStyle/>
              <a:p>
                <a:pPr algn="ctr"/>
              </a:p>
            </p:txBody>
          </p:sp>
          <p:sp>
            <p:nvSpPr>
              <p:cNvPr id="52"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w="9525">
                <a:solidFill>
                  <a:schemeClr val="accent1"/>
                </a:solidFill>
                <a:round/>
              </a:ln>
            </p:spPr>
            <p:txBody>
              <a:bodyPr anchor="ctr"/>
              <a:lstStyle/>
              <a:p>
                <a:pPr algn="ctr"/>
              </a:p>
            </p:txBody>
          </p:sp>
          <p:sp>
            <p:nvSpPr>
              <p:cNvPr id="53"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w="9525">
                <a:solidFill>
                  <a:schemeClr val="accent1"/>
                </a:solidFill>
                <a:round/>
              </a:ln>
            </p:spPr>
            <p:txBody>
              <a:bodyPr anchor="ctr"/>
              <a:lstStyle/>
              <a:p>
                <a:pPr algn="ctr"/>
              </a:p>
            </p:txBody>
          </p:sp>
          <p:sp>
            <p:nvSpPr>
              <p:cNvPr id="54"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w="9525">
                <a:solidFill>
                  <a:schemeClr val="accent1"/>
                </a:solidFill>
                <a:round/>
              </a:ln>
            </p:spPr>
            <p:txBody>
              <a:bodyPr anchor="ctr"/>
              <a:lstStyle/>
              <a:p>
                <a:pPr algn="ctr"/>
              </a:p>
            </p:txBody>
          </p:sp>
          <p:sp>
            <p:nvSpPr>
              <p:cNvPr id="55"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w="9525">
                <a:solidFill>
                  <a:schemeClr val="accent1"/>
                </a:solidFill>
                <a:round/>
              </a:ln>
            </p:spPr>
            <p:txBody>
              <a:bodyPr anchor="ctr"/>
              <a:lstStyle/>
              <a:p>
                <a:pPr algn="ctr"/>
              </a:p>
            </p:txBody>
          </p:sp>
          <p:sp>
            <p:nvSpPr>
              <p:cNvPr id="56"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w="9525">
                <a:solidFill>
                  <a:schemeClr val="accent1"/>
                </a:solidFill>
                <a:round/>
              </a:ln>
            </p:spPr>
            <p:txBody>
              <a:bodyPr anchor="ctr"/>
              <a:lstStyle/>
              <a:p>
                <a:pPr algn="ctr"/>
              </a:p>
            </p:txBody>
          </p:sp>
          <p:sp>
            <p:nvSpPr>
              <p:cNvPr id="57"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w="9525">
                <a:solidFill>
                  <a:schemeClr val="accent1"/>
                </a:solidFill>
                <a:round/>
              </a:ln>
            </p:spPr>
            <p:txBody>
              <a:bodyPr anchor="ctr"/>
              <a:lstStyle/>
              <a:p>
                <a:pPr algn="ctr"/>
              </a:p>
            </p:txBody>
          </p:sp>
          <p:sp>
            <p:nvSpPr>
              <p:cNvPr id="58"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w="9525">
                <a:solidFill>
                  <a:schemeClr val="accent1"/>
                </a:solidFill>
                <a:round/>
              </a:ln>
            </p:spPr>
            <p:txBody>
              <a:bodyPr anchor="ctr"/>
              <a:lstStyle/>
              <a:p>
                <a:pPr algn="ctr"/>
              </a:p>
            </p:txBody>
          </p:sp>
          <p:sp>
            <p:nvSpPr>
              <p:cNvPr id="59"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w="9525">
                <a:solidFill>
                  <a:schemeClr val="accent1"/>
                </a:solidFill>
                <a:round/>
              </a:ln>
            </p:spPr>
            <p:txBody>
              <a:bodyPr anchor="ctr"/>
              <a:lstStyle/>
              <a:p>
                <a:pPr algn="ctr"/>
              </a:p>
            </p:txBody>
          </p:sp>
          <p:sp>
            <p:nvSpPr>
              <p:cNvPr id="60"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w="9525">
                <a:solidFill>
                  <a:schemeClr val="accent1"/>
                </a:solidFill>
                <a:round/>
              </a:ln>
            </p:spPr>
            <p:txBody>
              <a:bodyPr anchor="ctr"/>
              <a:lstStyle/>
              <a:p>
                <a:pPr algn="ctr"/>
              </a:p>
            </p:txBody>
          </p:sp>
          <p:sp>
            <p:nvSpPr>
              <p:cNvPr id="61"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w="9525">
                <a:solidFill>
                  <a:schemeClr val="accent1"/>
                </a:solidFill>
                <a:round/>
              </a:ln>
            </p:spPr>
            <p:txBody>
              <a:bodyPr anchor="ctr"/>
              <a:lstStyle/>
              <a:p>
                <a:pPr algn="ctr"/>
              </a:p>
            </p:txBody>
          </p:sp>
          <p:sp>
            <p:nvSpPr>
              <p:cNvPr id="62"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w="9525">
                <a:solidFill>
                  <a:schemeClr val="accent1"/>
                </a:solidFill>
                <a:round/>
              </a:ln>
            </p:spPr>
            <p:txBody>
              <a:bodyPr anchor="ctr"/>
              <a:lstStyle/>
              <a:p>
                <a:pPr algn="ctr"/>
              </a:p>
            </p:txBody>
          </p:sp>
          <p:sp>
            <p:nvSpPr>
              <p:cNvPr id="63"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w="9525">
                <a:solidFill>
                  <a:schemeClr val="accent1"/>
                </a:solidFill>
                <a:round/>
              </a:ln>
            </p:spPr>
            <p:txBody>
              <a:bodyPr anchor="ctr"/>
              <a:lstStyle/>
              <a:p>
                <a:pPr algn="ctr"/>
              </a:p>
            </p:txBody>
          </p:sp>
          <p:sp>
            <p:nvSpPr>
              <p:cNvPr id="64"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w="9525">
                <a:solidFill>
                  <a:schemeClr val="accent1"/>
                </a:solidFill>
                <a:round/>
              </a:ln>
            </p:spPr>
            <p:txBody>
              <a:bodyPr anchor="ctr"/>
              <a:lstStyle/>
              <a:p>
                <a:pPr algn="ctr"/>
              </a:p>
            </p:txBody>
          </p:sp>
          <p:sp>
            <p:nvSpPr>
              <p:cNvPr id="65"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w="9525">
                <a:solidFill>
                  <a:schemeClr val="accent1"/>
                </a:solidFill>
                <a:round/>
              </a:ln>
            </p:spPr>
            <p:txBody>
              <a:bodyPr anchor="ctr"/>
              <a:lstStyle/>
              <a:p>
                <a:pPr algn="ctr"/>
              </a:p>
            </p:txBody>
          </p:sp>
          <p:sp>
            <p:nvSpPr>
              <p:cNvPr id="66"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w="9525">
                <a:solidFill>
                  <a:schemeClr val="accent1"/>
                </a:solidFill>
                <a:round/>
              </a:ln>
            </p:spPr>
            <p:txBody>
              <a:bodyPr anchor="ctr"/>
              <a:lstStyle/>
              <a:p>
                <a:pPr algn="ctr"/>
              </a:p>
            </p:txBody>
          </p:sp>
          <p:sp>
            <p:nvSpPr>
              <p:cNvPr id="67"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w="9525">
                <a:solidFill>
                  <a:schemeClr val="accent1"/>
                </a:solidFill>
                <a:round/>
              </a:ln>
            </p:spPr>
            <p:txBody>
              <a:bodyPr anchor="ctr"/>
              <a:lstStyle/>
              <a:p>
                <a:pPr algn="ctr"/>
              </a:p>
            </p:txBody>
          </p:sp>
          <p:sp>
            <p:nvSpPr>
              <p:cNvPr id="93"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w="9525">
                <a:solidFill>
                  <a:schemeClr val="accent1"/>
                </a:solidFill>
                <a:round/>
              </a:ln>
            </p:spPr>
            <p:txBody>
              <a:bodyPr anchor="ctr"/>
              <a:lstStyle/>
              <a:p>
                <a:pPr algn="ctr"/>
              </a:p>
            </p:txBody>
          </p:sp>
          <p:sp>
            <p:nvSpPr>
              <p:cNvPr id="94"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w="9525">
                <a:solidFill>
                  <a:schemeClr val="accent1"/>
                </a:solidFill>
                <a:round/>
              </a:ln>
            </p:spPr>
            <p:txBody>
              <a:bodyPr anchor="ctr"/>
              <a:lstStyle/>
              <a:p>
                <a:pPr algn="ctr"/>
              </a:p>
            </p:txBody>
          </p:sp>
          <p:sp>
            <p:nvSpPr>
              <p:cNvPr id="95"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w="9525">
                <a:solidFill>
                  <a:schemeClr val="accent1"/>
                </a:solidFill>
                <a:round/>
              </a:ln>
            </p:spPr>
            <p:txBody>
              <a:bodyPr anchor="ctr"/>
              <a:lstStyle/>
              <a:p>
                <a:pPr algn="ctr"/>
              </a:p>
            </p:txBody>
          </p:sp>
          <p:sp>
            <p:nvSpPr>
              <p:cNvPr id="96"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w="9525">
                <a:solidFill>
                  <a:schemeClr val="accent1"/>
                </a:solidFill>
                <a:round/>
              </a:ln>
            </p:spPr>
            <p:txBody>
              <a:bodyPr anchor="ctr"/>
              <a:lstStyle/>
              <a:p>
                <a:pPr algn="ctr"/>
              </a:p>
            </p:txBody>
          </p:sp>
        </p:grpSp>
        <p:sp>
          <p:nvSpPr>
            <p:cNvPr id="31" name="矩形 30"/>
            <p:cNvSpPr/>
            <p:nvPr/>
          </p:nvSpPr>
          <p:spPr>
            <a:xfrm>
              <a:off x="3749226" y="2242038"/>
              <a:ext cx="393207" cy="227881"/>
            </a:xfrm>
            <a:prstGeom prst="rect">
              <a:avLst/>
            </a:prstGeom>
            <a:noFill/>
            <a:ln>
              <a:noFill/>
            </a:ln>
          </p:spPr>
          <p:txBody>
            <a:bodyPr wrap="none">
              <a:spAutoFit/>
            </a:bodyPr>
            <a:lstStyle/>
            <a:p>
              <a:r>
                <a:rPr lang="zh-CN" altLang="en-US" sz="2800" dirty="0">
                  <a:solidFill>
                    <a:srgbClr val="0070C0"/>
                  </a:solidFill>
                  <a:latin typeface="+mn-ea"/>
                </a:rPr>
                <a:t>例如</a:t>
              </a:r>
              <a:endParaRPr lang="zh-CN" altLang="en-US" sz="2800" dirty="0">
                <a:solidFill>
                  <a:srgbClr val="0070C0"/>
                </a:solidFill>
                <a:latin typeface="+mn-ea"/>
              </a:endParaRPr>
            </a:p>
          </p:txBody>
        </p:sp>
      </p:grpSp>
      <p:grpSp>
        <p:nvGrpSpPr>
          <p:cNvPr id="3" name="组合 2"/>
          <p:cNvGrpSpPr/>
          <p:nvPr/>
        </p:nvGrpSpPr>
        <p:grpSpPr>
          <a:xfrm>
            <a:off x="4863934" y="3017521"/>
            <a:ext cx="5752250" cy="2907791"/>
            <a:chOff x="4863934" y="2651761"/>
            <a:chExt cx="5752250" cy="2907791"/>
          </a:xfrm>
          <a:noFill/>
        </p:grpSpPr>
        <p:sp>
          <p:nvSpPr>
            <p:cNvPr id="4" name="矩形 3"/>
            <p:cNvSpPr/>
            <p:nvPr/>
          </p:nvSpPr>
          <p:spPr>
            <a:xfrm>
              <a:off x="4913376" y="2962909"/>
              <a:ext cx="5702808" cy="2308324"/>
            </a:xfrm>
            <a:prstGeom prst="rect">
              <a:avLst/>
            </a:prstGeom>
            <a:grpFill/>
            <a:ln>
              <a:solidFill>
                <a:schemeClr val="accent1"/>
              </a:solidFill>
            </a:ln>
          </p:spPr>
          <p:txBody>
            <a:bodyPr wrap="square">
              <a:spAutoFit/>
            </a:bodyPr>
            <a:lstStyle/>
            <a:p>
              <a:pPr hangingPunct="0">
                <a:lnSpc>
                  <a:spcPct val="1500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将字符</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存入二进制文件，同文本文件一样以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个字节的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ASCII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码存储，但要将整数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12345</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存入二进制文件，则以它的补码形式存储，占</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个字节。</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矩形 2"/>
            <p:cNvSpPr/>
            <p:nvPr/>
          </p:nvSpPr>
          <p:spPr>
            <a:xfrm>
              <a:off x="4863934" y="2651761"/>
              <a:ext cx="5687554" cy="2907791"/>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548998" y="555626"/>
            <a:ext cx="5578434" cy="876848"/>
            <a:chOff x="326687" y="247818"/>
            <a:chExt cx="4861582" cy="725466"/>
          </a:xfrm>
        </p:grpSpPr>
        <p:sp>
          <p:nvSpPr>
            <p:cNvPr id="99" name="文本框 98"/>
            <p:cNvSpPr txBox="1"/>
            <p:nvPr/>
          </p:nvSpPr>
          <p:spPr bwMode="auto">
            <a:xfrm>
              <a:off x="420996" y="412399"/>
              <a:ext cx="47426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文本文件（</a:t>
              </a:r>
              <a:r>
                <a:rPr lang="en-US" altLang="zh-CN" sz="2400" kern="0" dirty="0">
                  <a:solidFill>
                    <a:srgbClr val="0070C0"/>
                  </a:solidFill>
                  <a:latin typeface="Times New Roman" panose="02020603050405020304" pitchFamily="18" charset="0"/>
                  <a:cs typeface="Times New Roman" panose="02020603050405020304" pitchFamily="18" charset="0"/>
                </a:rPr>
                <a:t>ASCII</a:t>
              </a:r>
              <a:r>
                <a:rPr lang="zh-CN" altLang="en-US" sz="2400" kern="0" dirty="0">
                  <a:solidFill>
                    <a:srgbClr val="0070C0"/>
                  </a:solidFill>
                  <a:latin typeface="Times New Roman" panose="02020603050405020304" pitchFamily="18" charset="0"/>
                  <a:cs typeface="Times New Roman" panose="02020603050405020304" pitchFamily="18" charset="0"/>
                </a:rPr>
                <a:t>文件）和二进制文件</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00" name="组合 99"/>
            <p:cNvGrpSpPr/>
            <p:nvPr/>
          </p:nvGrpSpPr>
          <p:grpSpPr>
            <a:xfrm>
              <a:off x="326687" y="247818"/>
              <a:ext cx="4861582" cy="725466"/>
              <a:chOff x="326687" y="247818"/>
              <a:chExt cx="4861582" cy="725466"/>
            </a:xfrm>
          </p:grpSpPr>
          <p:grpSp>
            <p:nvGrpSpPr>
              <p:cNvPr id="101" name="组合 100"/>
              <p:cNvGrpSpPr/>
              <p:nvPr/>
            </p:nvGrpSpPr>
            <p:grpSpPr>
              <a:xfrm>
                <a:off x="349799" y="247818"/>
                <a:ext cx="4791980" cy="261575"/>
                <a:chOff x="349799" y="247818"/>
                <a:chExt cx="4791980" cy="261575"/>
              </a:xfrm>
            </p:grpSpPr>
            <p:cxnSp>
              <p:nvCxnSpPr>
                <p:cNvPr id="116" name="直接连接符 11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0" name="任意多边形: 形状 11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121" name="任意多边形: 形状 12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02" name="组合 101"/>
              <p:cNvGrpSpPr/>
              <p:nvPr/>
            </p:nvGrpSpPr>
            <p:grpSpPr>
              <a:xfrm>
                <a:off x="349799" y="711709"/>
                <a:ext cx="4815092" cy="261575"/>
                <a:chOff x="358852" y="925118"/>
                <a:chExt cx="4815092" cy="261575"/>
              </a:xfrm>
            </p:grpSpPr>
            <p:cxnSp>
              <p:nvCxnSpPr>
                <p:cNvPr id="109" name="直接连接符 10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4" name="任意多边形: 形状 11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15" name="任意多边形: 形状 11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03" name="组合 102"/>
              <p:cNvGrpSpPr/>
              <p:nvPr/>
            </p:nvGrpSpPr>
            <p:grpSpPr>
              <a:xfrm>
                <a:off x="5138963" y="489126"/>
                <a:ext cx="49306" cy="329693"/>
                <a:chOff x="5138963" y="489126"/>
                <a:chExt cx="49306" cy="329693"/>
              </a:xfrm>
            </p:grpSpPr>
            <p:sp>
              <p:nvSpPr>
                <p:cNvPr id="107" name="椭圆 10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8" name="椭圆 10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326687" y="399838"/>
                <a:ext cx="49306" cy="329693"/>
                <a:chOff x="5138963" y="489126"/>
                <a:chExt cx="49306" cy="329693"/>
              </a:xfrm>
            </p:grpSpPr>
            <p:sp>
              <p:nvSpPr>
                <p:cNvPr id="105" name="椭圆 10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6" name="椭圆 10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03055" y="2232312"/>
            <a:ext cx="10042685" cy="3970318"/>
          </a:xfrm>
          <a:prstGeom prst="rect">
            <a:avLst/>
          </a:prstGeom>
        </p:spPr>
        <p:txBody>
          <a:bodyPr wrap="square">
            <a:spAutoFit/>
          </a:bodyPr>
          <a:lstStyle/>
          <a:p>
            <a:pPr marL="457200" indent="-457200" algn="just" hangingPunct="0">
              <a:lnSpc>
                <a:spcPct val="150000"/>
              </a:lnSpc>
              <a:buClr>
                <a:srgbClr val="44546A"/>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对于数值型数据，在二进制文件中的形式和在内存中的形式相同，因此在输入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输出时不用转换格式，而在文本文件中需要将数值分解成若干</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ASCII</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码存储，需要转换，</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所以一般将纯文本内容存储在文本文件中，将数值型数据或含有数值的结构体数据存储在二进制文件中。</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hangingPunct="0">
              <a:lnSpc>
                <a:spcPct val="150000"/>
              </a:lnSpc>
              <a:buClr>
                <a:srgbClr val="44546A"/>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如果要进行二进制文件的读写，则在打开文件时应使用“</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ios</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::binary</a:t>
            </a:r>
            <a:r>
              <a:rPr lang="en-US" altLang="zh-CN" sz="2400" dirty="0">
                <a:latin typeface="+mj-lt"/>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方式；如果要进行文本文件的读写，则在打开文件时不要使用“</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ios</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::binary</a:t>
            </a:r>
            <a:r>
              <a:rPr lang="en-US" altLang="zh-CN" sz="2400" dirty="0">
                <a:latin typeface="+mj-lt"/>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方式</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组合 3"/>
          <p:cNvGrpSpPr/>
          <p:nvPr/>
        </p:nvGrpSpPr>
        <p:grpSpPr>
          <a:xfrm>
            <a:off x="904821" y="1902268"/>
            <a:ext cx="10405280" cy="4391618"/>
            <a:chOff x="913965" y="1097596"/>
            <a:chExt cx="10405280" cy="4391618"/>
          </a:xfrm>
        </p:grpSpPr>
        <p:grpSp>
          <p:nvGrpSpPr>
            <p:cNvPr id="3" name="组合 2"/>
            <p:cNvGrpSpPr/>
            <p:nvPr/>
          </p:nvGrpSpPr>
          <p:grpSpPr>
            <a:xfrm>
              <a:off x="913965" y="1097596"/>
              <a:ext cx="10405280" cy="2111947"/>
              <a:chOff x="913965" y="1097596"/>
              <a:chExt cx="10405280" cy="2111947"/>
            </a:xfrm>
          </p:grpSpPr>
          <p:sp>
            <p:nvSpPr>
              <p:cNvPr id="10" name="任意多边形: 形状 9"/>
              <p:cNvSpPr/>
              <p:nvPr/>
            </p:nvSpPr>
            <p:spPr>
              <a:xfrm flipH="1" flipV="1">
                <a:off x="969264" y="1180601"/>
                <a:ext cx="10298608" cy="2028942"/>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p:cNvSpPr/>
              <p:nvPr/>
            </p:nvSpPr>
            <p:spPr>
              <a:xfrm flipH="1">
                <a:off x="6601212" y="1097596"/>
                <a:ext cx="538490" cy="8300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rot="5400000" flipH="1">
                <a:off x="11166332" y="1688515"/>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4"/>
              <p:cNvSpPr/>
              <p:nvPr/>
            </p:nvSpPr>
            <p:spPr>
              <a:xfrm rot="3011800" flipH="1">
                <a:off x="10984519" y="1266529"/>
                <a:ext cx="372251" cy="5907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flipH="1" flipV="1">
                <a:off x="922816" y="1475676"/>
                <a:ext cx="67063" cy="6706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任意多边形: 形状 14"/>
              <p:cNvSpPr/>
              <p:nvPr/>
            </p:nvSpPr>
            <p:spPr>
              <a:xfrm flipH="1" flipV="1">
                <a:off x="913965" y="1625749"/>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flipH="1" flipV="1">
                <a:off x="913965" y="1737267"/>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flipH="1" flipV="1">
                <a:off x="913965" y="1848783"/>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flipH="1" flipV="1">
                <a:off x="913965" y="1960300"/>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009089" y="4221170"/>
              <a:ext cx="10282723" cy="1268044"/>
              <a:chOff x="1009089" y="4221170"/>
              <a:chExt cx="10282723" cy="1268044"/>
            </a:xfrm>
          </p:grpSpPr>
          <p:sp>
            <p:nvSpPr>
              <p:cNvPr id="19" name="任意多边形: 形状 18"/>
              <p:cNvSpPr/>
              <p:nvPr/>
            </p:nvSpPr>
            <p:spPr>
              <a:xfrm>
                <a:off x="1055404" y="4221170"/>
                <a:ext cx="10212468" cy="1268044"/>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梯形 19"/>
              <p:cNvSpPr/>
              <p:nvPr/>
            </p:nvSpPr>
            <p:spPr>
              <a:xfrm flipV="1">
                <a:off x="4681129" y="5381638"/>
                <a:ext cx="538490" cy="8300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梯形 20"/>
              <p:cNvSpPr/>
              <p:nvPr/>
            </p:nvSpPr>
            <p:spPr>
              <a:xfrm rot="5400000" flipV="1">
                <a:off x="902491" y="4349144"/>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梯形 4"/>
              <p:cNvSpPr/>
              <p:nvPr/>
            </p:nvSpPr>
            <p:spPr>
              <a:xfrm rot="1997518" flipV="1">
                <a:off x="1009089" y="5391170"/>
                <a:ext cx="291129" cy="4084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p:cNvSpPr/>
              <p:nvPr/>
            </p:nvSpPr>
            <p:spPr>
              <a:xfrm>
                <a:off x="11215898" y="4806682"/>
                <a:ext cx="67063" cy="6706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任意多边形: 形状 23"/>
              <p:cNvSpPr/>
              <p:nvPr/>
            </p:nvSpPr>
            <p:spPr>
              <a:xfrm>
                <a:off x="11162832" y="4592375"/>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11162832" y="4480857"/>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11162832" y="4369340"/>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11162832" y="4257823"/>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2" name="组合 51"/>
          <p:cNvGrpSpPr/>
          <p:nvPr/>
        </p:nvGrpSpPr>
        <p:grpSpPr>
          <a:xfrm>
            <a:off x="548998" y="555626"/>
            <a:ext cx="5578434" cy="876848"/>
            <a:chOff x="326687" y="247818"/>
            <a:chExt cx="4861582" cy="725466"/>
          </a:xfrm>
        </p:grpSpPr>
        <p:sp>
          <p:nvSpPr>
            <p:cNvPr id="53" name="文本框 52"/>
            <p:cNvSpPr txBox="1"/>
            <p:nvPr/>
          </p:nvSpPr>
          <p:spPr bwMode="auto">
            <a:xfrm>
              <a:off x="420996" y="412399"/>
              <a:ext cx="47426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文本文件（</a:t>
              </a:r>
              <a:r>
                <a:rPr lang="en-US" altLang="zh-CN" sz="2400" kern="0" dirty="0">
                  <a:solidFill>
                    <a:srgbClr val="0070C0"/>
                  </a:solidFill>
                  <a:latin typeface="Times New Roman" panose="02020603050405020304" pitchFamily="18" charset="0"/>
                  <a:cs typeface="Times New Roman" panose="02020603050405020304" pitchFamily="18" charset="0"/>
                </a:rPr>
                <a:t>ASCII</a:t>
              </a:r>
              <a:r>
                <a:rPr lang="zh-CN" altLang="en-US" sz="2400" kern="0" dirty="0">
                  <a:solidFill>
                    <a:srgbClr val="0070C0"/>
                  </a:solidFill>
                  <a:latin typeface="Times New Roman" panose="02020603050405020304" pitchFamily="18" charset="0"/>
                  <a:cs typeface="Times New Roman" panose="02020603050405020304" pitchFamily="18" charset="0"/>
                </a:rPr>
                <a:t>文件）和二进制文件</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326687" y="247818"/>
              <a:ext cx="4861582" cy="725466"/>
              <a:chOff x="326687" y="247818"/>
              <a:chExt cx="4861582" cy="725466"/>
            </a:xfrm>
          </p:grpSpPr>
          <p:grpSp>
            <p:nvGrpSpPr>
              <p:cNvPr id="55" name="组合 54"/>
              <p:cNvGrpSpPr/>
              <p:nvPr/>
            </p:nvGrpSpPr>
            <p:grpSpPr>
              <a:xfrm>
                <a:off x="349799" y="247818"/>
                <a:ext cx="4791980" cy="261575"/>
                <a:chOff x="349799" y="247818"/>
                <a:chExt cx="4791980" cy="261575"/>
              </a:xfrm>
            </p:grpSpPr>
            <p:cxnSp>
              <p:nvCxnSpPr>
                <p:cNvPr id="71" name="直接连接符 7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5" name="任意多边形: 形状 7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6" name="任意多边形: 形状 7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6" name="组合 55"/>
              <p:cNvGrpSpPr/>
              <p:nvPr/>
            </p:nvGrpSpPr>
            <p:grpSpPr>
              <a:xfrm>
                <a:off x="349799" y="711709"/>
                <a:ext cx="4815092" cy="261575"/>
                <a:chOff x="358852" y="925118"/>
                <a:chExt cx="4815092" cy="261575"/>
              </a:xfrm>
            </p:grpSpPr>
            <p:cxnSp>
              <p:nvCxnSpPr>
                <p:cNvPr id="64" name="直接连接符 6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6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0" name="任意多边形: 形状 6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7" name="组合 56"/>
              <p:cNvGrpSpPr/>
              <p:nvPr/>
            </p:nvGrpSpPr>
            <p:grpSpPr>
              <a:xfrm>
                <a:off x="5138963" y="489126"/>
                <a:ext cx="49306" cy="329693"/>
                <a:chOff x="5138963" y="489126"/>
                <a:chExt cx="49306" cy="329693"/>
              </a:xfrm>
            </p:grpSpPr>
            <p:sp>
              <p:nvSpPr>
                <p:cNvPr id="62" name="椭圆 6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3" name="椭圆 6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8" name="组合 57"/>
              <p:cNvGrpSpPr/>
              <p:nvPr/>
            </p:nvGrpSpPr>
            <p:grpSpPr>
              <a:xfrm>
                <a:off x="326687" y="399838"/>
                <a:ext cx="49306" cy="329693"/>
                <a:chOff x="5138963" y="489126"/>
                <a:chExt cx="49306" cy="329693"/>
              </a:xfrm>
            </p:grpSpPr>
            <p:sp>
              <p:nvSpPr>
                <p:cNvPr id="60"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Horizontal)">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6751" y="2455911"/>
            <a:ext cx="9412943" cy="2308324"/>
          </a:xfrm>
          <a:prstGeom prst="rect">
            <a:avLst/>
          </a:prstGeom>
        </p:spPr>
        <p:txBody>
          <a:bodyPr wrap="square">
            <a:spAutoFit/>
          </a:bodyPr>
          <a:lstStyle/>
          <a:p>
            <a:pPr algn="just">
              <a:lnSpc>
                <a:spcPct val="150000"/>
              </a:lnSpc>
            </a:pPr>
            <a:r>
              <a:rPr lang="zh-CN" altLang="en-US" sz="2400" dirty="0">
                <a:latin typeface="Times New Roman" panose="02020603050405020304" pitchFamily="18" charset="0"/>
                <a:cs typeface="Times New Roman" panose="02020603050405020304" pitchFamily="18" charset="0"/>
              </a:rPr>
              <a:t>每一个打开的文件都有一个</a:t>
            </a:r>
            <a:r>
              <a:rPr lang="zh-CN" altLang="en-US" sz="2400" dirty="0">
                <a:solidFill>
                  <a:srgbClr val="FF0000"/>
                </a:solidFill>
                <a:latin typeface="Times New Roman" panose="02020603050405020304" pitchFamily="18" charset="0"/>
                <a:cs typeface="Times New Roman" panose="02020603050405020304" pitchFamily="18" charset="0"/>
              </a:rPr>
              <a:t>文件指针</a:t>
            </a:r>
            <a:r>
              <a:rPr lang="zh-CN" altLang="en-US" sz="2400" dirty="0">
                <a:latin typeface="Times New Roman" panose="02020603050405020304" pitchFamily="18" charset="0"/>
                <a:cs typeface="Times New Roman" panose="02020603050405020304" pitchFamily="18" charset="0"/>
              </a:rPr>
              <a:t>，文件指针指向</a:t>
            </a:r>
            <a:r>
              <a:rPr lang="zh-CN" altLang="en-US" sz="2400" dirty="0">
                <a:solidFill>
                  <a:srgbClr val="FF0000"/>
                </a:solidFill>
                <a:latin typeface="Times New Roman" panose="02020603050405020304" pitchFamily="18" charset="0"/>
                <a:cs typeface="Times New Roman" panose="02020603050405020304" pitchFamily="18" charset="0"/>
              </a:rPr>
              <a:t>当前</a:t>
            </a:r>
            <a:r>
              <a:rPr lang="zh-CN" altLang="en-US" sz="2400" dirty="0">
                <a:latin typeface="Times New Roman" panose="02020603050405020304" pitchFamily="18" charset="0"/>
                <a:cs typeface="Times New Roman" panose="02020603050405020304" pitchFamily="18" charset="0"/>
              </a:rPr>
              <a:t>要读</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写的字节位置。以</a:t>
            </a:r>
            <a:r>
              <a:rPr lang="en-US" altLang="zh-CN" sz="2400" b="1" dirty="0" err="1">
                <a:latin typeface="Times New Roman" panose="02020603050405020304" pitchFamily="18" charset="0"/>
                <a:cs typeface="Times New Roman" panose="02020603050405020304" pitchFamily="18" charset="0"/>
              </a:rPr>
              <a:t>ios</a:t>
            </a:r>
            <a:r>
              <a:rPr lang="en-US" altLang="zh-CN" sz="2400" b="1" dirty="0">
                <a:latin typeface="Times New Roman" panose="02020603050405020304" pitchFamily="18" charset="0"/>
                <a:cs typeface="Times New Roman" panose="02020603050405020304" pitchFamily="18" charset="0"/>
              </a:rPr>
              <a:t>::app</a:t>
            </a:r>
            <a:r>
              <a:rPr lang="zh-CN" altLang="en-US" sz="2400" dirty="0">
                <a:latin typeface="Times New Roman" panose="02020603050405020304" pitchFamily="18" charset="0"/>
                <a:cs typeface="Times New Roman" panose="02020603050405020304" pitchFamily="18" charset="0"/>
              </a:rPr>
              <a:t>和</a:t>
            </a:r>
            <a:r>
              <a:rPr lang="en-US" altLang="zh-CN" sz="2400" b="1" dirty="0" err="1">
                <a:latin typeface="Times New Roman" panose="02020603050405020304" pitchFamily="18" charset="0"/>
                <a:cs typeface="Times New Roman" panose="02020603050405020304" pitchFamily="18" charset="0"/>
              </a:rPr>
              <a:t>ios</a:t>
            </a:r>
            <a:r>
              <a:rPr lang="en-US" altLang="zh-CN" sz="2400" b="1" dirty="0">
                <a:latin typeface="Times New Roman" panose="02020603050405020304" pitchFamily="18" charset="0"/>
                <a:cs typeface="Times New Roman" panose="02020603050405020304" pitchFamily="18" charset="0"/>
              </a:rPr>
              <a:t>::ate</a:t>
            </a:r>
            <a:r>
              <a:rPr lang="zh-CN" altLang="en-US" sz="2400" dirty="0">
                <a:latin typeface="Times New Roman" panose="02020603050405020304" pitchFamily="18" charset="0"/>
                <a:cs typeface="Times New Roman" panose="02020603050405020304" pitchFamily="18" charset="0"/>
              </a:rPr>
              <a:t>方式打开文件时，文件指针指向文件尾</a:t>
            </a:r>
            <a:r>
              <a:rPr lang="zh-CN" altLang="en-US" sz="2400" b="1" dirty="0">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EOF</a:t>
            </a:r>
            <a:r>
              <a:rPr lang="zh-CN" altLang="en-US" sz="2400" b="1"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其他方式刚打开文件时，文件指针指向文件首</a:t>
            </a:r>
            <a:r>
              <a:rPr lang="zh-CN" altLang="en-US" sz="2400" b="1" dirty="0">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BOF</a:t>
            </a:r>
            <a:r>
              <a:rPr lang="zh-CN" altLang="en-US" sz="2400" b="1"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当对文件进行读写操作时，文件指针自动向后移动。</a:t>
            </a:r>
            <a:endParaRPr lang="zh-CN" altLang="en-US" sz="24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26895" y="2225039"/>
            <a:ext cx="6096000" cy="89647"/>
            <a:chOff x="26895" y="1676399"/>
            <a:chExt cx="6096000" cy="89647"/>
          </a:xfrm>
        </p:grpSpPr>
        <p:cxnSp>
          <p:nvCxnSpPr>
            <p:cNvPr id="5" name="直接连接符 4"/>
            <p:cNvCxnSpPr/>
            <p:nvPr/>
          </p:nvCxnSpPr>
          <p:spPr>
            <a:xfrm>
              <a:off x="26895" y="1676399"/>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993342" y="1766046"/>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6069105" y="4977205"/>
            <a:ext cx="6096000" cy="89647"/>
            <a:chOff x="6069105" y="4428565"/>
            <a:chExt cx="6096000" cy="89647"/>
          </a:xfrm>
        </p:grpSpPr>
        <p:cxnSp>
          <p:nvCxnSpPr>
            <p:cNvPr id="28" name="直接连接符 27"/>
            <p:cNvCxnSpPr/>
            <p:nvPr/>
          </p:nvCxnSpPr>
          <p:spPr>
            <a:xfrm>
              <a:off x="6069105" y="4518212"/>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069105" y="4428565"/>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3" name="组合 10"/>
          <p:cNvGrpSpPr/>
          <p:nvPr/>
        </p:nvGrpSpPr>
        <p:grpSpPr>
          <a:xfrm>
            <a:off x="549001" y="555626"/>
            <a:ext cx="3565799" cy="876848"/>
            <a:chOff x="326687" y="247818"/>
            <a:chExt cx="4861582" cy="725466"/>
          </a:xfrm>
        </p:grpSpPr>
        <p:sp>
          <p:nvSpPr>
            <p:cNvPr id="34" name="文本框 11"/>
            <p:cNvSpPr txBox="1"/>
            <p:nvPr/>
          </p:nvSpPr>
          <p:spPr bwMode="auto">
            <a:xfrm>
              <a:off x="1528887"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文件流对象</a:t>
              </a:r>
              <a:endParaRPr lang="zh-CN" altLang="en-US" sz="2400" kern="0" dirty="0">
                <a:solidFill>
                  <a:srgbClr val="0070C0"/>
                </a:solidFill>
                <a:latin typeface="+mn-ea"/>
              </a:endParaRPr>
            </a:p>
          </p:txBody>
        </p:sp>
        <p:grpSp>
          <p:nvGrpSpPr>
            <p:cNvPr id="35" name="组合 12"/>
            <p:cNvGrpSpPr/>
            <p:nvPr/>
          </p:nvGrpSpPr>
          <p:grpSpPr>
            <a:xfrm>
              <a:off x="326687" y="247818"/>
              <a:ext cx="4861582" cy="725466"/>
              <a:chOff x="326687" y="247818"/>
              <a:chExt cx="4861582" cy="725466"/>
            </a:xfrm>
          </p:grpSpPr>
          <p:grpSp>
            <p:nvGrpSpPr>
              <p:cNvPr id="36" name="组合 13"/>
              <p:cNvGrpSpPr/>
              <p:nvPr/>
            </p:nvGrpSpPr>
            <p:grpSpPr>
              <a:xfrm>
                <a:off x="349799" y="247818"/>
                <a:ext cx="4791980" cy="261575"/>
                <a:chOff x="349799" y="247818"/>
                <a:chExt cx="4791980" cy="261575"/>
              </a:xfrm>
            </p:grpSpPr>
            <p:cxnSp>
              <p:nvCxnSpPr>
                <p:cNvPr id="75" name="直接连接符 3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3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3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3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9" name="任意多边形: 形状 3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0" name="任意多边形: 形状 3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7" name="组合 14"/>
              <p:cNvGrpSpPr/>
              <p:nvPr/>
            </p:nvGrpSpPr>
            <p:grpSpPr>
              <a:xfrm>
                <a:off x="349799" y="711709"/>
                <a:ext cx="4815092" cy="261575"/>
                <a:chOff x="358852" y="925118"/>
                <a:chExt cx="4815092" cy="261575"/>
              </a:xfrm>
            </p:grpSpPr>
            <p:cxnSp>
              <p:nvCxnSpPr>
                <p:cNvPr id="68" name="直接连接符 2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2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2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3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3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4" name="任意多边形: 形状 3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2" name="组合 15"/>
              <p:cNvGrpSpPr/>
              <p:nvPr/>
            </p:nvGrpSpPr>
            <p:grpSpPr>
              <a:xfrm>
                <a:off x="5138963" y="489126"/>
                <a:ext cx="49306" cy="329693"/>
                <a:chOff x="5138963" y="489126"/>
                <a:chExt cx="49306" cy="329693"/>
              </a:xfrm>
            </p:grpSpPr>
            <p:sp>
              <p:nvSpPr>
                <p:cNvPr id="66"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3" name="组合 16"/>
              <p:cNvGrpSpPr/>
              <p:nvPr/>
            </p:nvGrpSpPr>
            <p:grpSpPr>
              <a:xfrm>
                <a:off x="326687" y="399838"/>
                <a:ext cx="49306" cy="329693"/>
                <a:chOff x="5138963" y="489126"/>
                <a:chExt cx="49306" cy="329693"/>
              </a:xfrm>
            </p:grpSpPr>
            <p:sp>
              <p:nvSpPr>
                <p:cNvPr id="64"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5"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par>
                                <p:cTn id="13" presetID="1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ppt_x</p:attrName>
                                        </p:attrNameLst>
                                      </p:cBhvr>
                                      <p:tavLst>
                                        <p:tav tm="0">
                                          <p:val>
                                            <p:strVal val="#ppt_x+#ppt_w*1.125000"/>
                                          </p:val>
                                        </p:tav>
                                        <p:tav tm="100000">
                                          <p:val>
                                            <p:strVal val="#ppt_x"/>
                                          </p:val>
                                        </p:tav>
                                      </p:tavLst>
                                    </p:anim>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85949" y="1673668"/>
            <a:ext cx="10405279" cy="2462233"/>
            <a:chOff x="904821" y="1061020"/>
            <a:chExt cx="10405279" cy="2462233"/>
          </a:xfrm>
        </p:grpSpPr>
        <p:sp>
          <p:nvSpPr>
            <p:cNvPr id="59" name="矩形 58"/>
            <p:cNvSpPr/>
            <p:nvPr/>
          </p:nvSpPr>
          <p:spPr>
            <a:xfrm>
              <a:off x="1161424" y="1364096"/>
              <a:ext cx="9982139" cy="1754326"/>
            </a:xfrm>
            <a:prstGeom prst="rect">
              <a:avLst/>
            </a:prstGeom>
          </p:spPr>
          <p:txBody>
            <a:bodyPr wrap="square">
              <a:spAutoFit/>
            </a:bodyPr>
            <a:lstStyle/>
            <a:p>
              <a:pPr algn="just" hangingPunct="0">
                <a:lnSpc>
                  <a:spcPct val="1500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可以通常通过调用文件流的成员函数</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is_open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来检查一个文件是否被成功的打开，该函数返回一个布尔</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bool</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值，为真</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true</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代表文件已经被成功打开，为假</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false</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则打开失败。</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任意多边形: 形状 9"/>
            <p:cNvSpPr/>
            <p:nvPr/>
          </p:nvSpPr>
          <p:spPr>
            <a:xfrm flipH="1" flipV="1">
              <a:off x="960120" y="1118121"/>
              <a:ext cx="10298608" cy="1395746"/>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10"/>
            <p:cNvSpPr/>
            <p:nvPr/>
          </p:nvSpPr>
          <p:spPr>
            <a:xfrm flipH="1">
              <a:off x="6592068" y="1061020"/>
              <a:ext cx="538490" cy="57103"/>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flipH="1" flipV="1">
              <a:off x="913672" y="1321108"/>
              <a:ext cx="67063" cy="46135"/>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任意多边形: 形状 14"/>
            <p:cNvSpPr/>
            <p:nvPr/>
          </p:nvSpPr>
          <p:spPr>
            <a:xfrm flipH="1" flipV="1">
              <a:off x="904821" y="1424346"/>
              <a:ext cx="128980" cy="90322"/>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flipH="1" flipV="1">
              <a:off x="904821" y="1501061"/>
              <a:ext cx="128980" cy="90322"/>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flipH="1" flipV="1">
              <a:off x="904821" y="1577775"/>
              <a:ext cx="128980" cy="90322"/>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flipH="1" flipV="1">
              <a:off x="904821" y="1654490"/>
              <a:ext cx="128980" cy="90322"/>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046260" y="2646194"/>
              <a:ext cx="10212468" cy="87705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梯形 19"/>
            <p:cNvSpPr/>
            <p:nvPr/>
          </p:nvSpPr>
          <p:spPr>
            <a:xfrm flipV="1">
              <a:off x="4671985" y="3415678"/>
              <a:ext cx="538490" cy="8300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梯形 20"/>
            <p:cNvSpPr/>
            <p:nvPr/>
          </p:nvSpPr>
          <p:spPr>
            <a:xfrm rot="5400000" flipV="1">
              <a:off x="893347" y="2739800"/>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梯形 4"/>
            <p:cNvSpPr/>
            <p:nvPr/>
          </p:nvSpPr>
          <p:spPr>
            <a:xfrm rot="1997518" flipV="1">
              <a:off x="999945" y="3425210"/>
              <a:ext cx="291129" cy="4084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椭圆 22"/>
            <p:cNvSpPr/>
            <p:nvPr/>
          </p:nvSpPr>
          <p:spPr>
            <a:xfrm>
              <a:off x="11234186" y="3343642"/>
              <a:ext cx="67063" cy="6706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任意多边形: 形状 23"/>
            <p:cNvSpPr/>
            <p:nvPr/>
          </p:nvSpPr>
          <p:spPr>
            <a:xfrm>
              <a:off x="11181120" y="3129335"/>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11181120" y="3017817"/>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11181120" y="2906300"/>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11181120" y="2794783"/>
              <a:ext cx="128980" cy="13129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梯形 27"/>
            <p:cNvSpPr/>
            <p:nvPr/>
          </p:nvSpPr>
          <p:spPr>
            <a:xfrm rot="13067245" flipV="1">
              <a:off x="10993936" y="1210756"/>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梯形 28"/>
            <p:cNvSpPr/>
            <p:nvPr/>
          </p:nvSpPr>
          <p:spPr>
            <a:xfrm rot="16200000" flipV="1">
              <a:off x="11131579" y="2361374"/>
              <a:ext cx="264979" cy="4084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3340608" y="4484832"/>
            <a:ext cx="5666232" cy="1754326"/>
          </a:xfrm>
          <a:prstGeom prst="rect">
            <a:avLst/>
          </a:prstGeom>
        </p:spPr>
        <p:txBody>
          <a:bodyPr wrap="square">
            <a:spAutoFit/>
          </a:bodyPr>
          <a:lstStyle/>
          <a:p>
            <a:pPr hangingPunct="0">
              <a:lnSpc>
                <a:spcPct val="150000"/>
              </a:lnSpc>
            </a:pPr>
            <a:r>
              <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ofstream</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outfile</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("f1.txt");</a:t>
            </a:r>
            <a:endPar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if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outfile.is_open</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文件打开失败！</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p:cNvGrpSpPr/>
          <p:nvPr/>
        </p:nvGrpSpPr>
        <p:grpSpPr>
          <a:xfrm>
            <a:off x="27432" y="4672584"/>
            <a:ext cx="2862072" cy="1609344"/>
            <a:chOff x="27432" y="3968496"/>
            <a:chExt cx="2862072" cy="1609344"/>
          </a:xfrm>
        </p:grpSpPr>
        <p:cxnSp>
          <p:nvCxnSpPr>
            <p:cNvPr id="8" name="直接连接符 7"/>
            <p:cNvCxnSpPr/>
            <p:nvPr/>
          </p:nvCxnSpPr>
          <p:spPr>
            <a:xfrm>
              <a:off x="27432" y="4773168"/>
              <a:ext cx="286207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2871216" y="3968496"/>
              <a:ext cx="0" cy="1609344"/>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rot="10800000">
            <a:off x="9298548" y="4672584"/>
            <a:ext cx="2862072" cy="1609344"/>
            <a:chOff x="27432" y="3968496"/>
            <a:chExt cx="2862072" cy="1609344"/>
          </a:xfrm>
        </p:grpSpPr>
        <p:cxnSp>
          <p:nvCxnSpPr>
            <p:cNvPr id="35" name="直接连接符 34"/>
            <p:cNvCxnSpPr/>
            <p:nvPr/>
          </p:nvCxnSpPr>
          <p:spPr>
            <a:xfrm>
              <a:off x="27432" y="4773168"/>
              <a:ext cx="286207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71216" y="3968496"/>
              <a:ext cx="0" cy="1609344"/>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3" name="组合 28"/>
          <p:cNvGrpSpPr/>
          <p:nvPr/>
        </p:nvGrpSpPr>
        <p:grpSpPr>
          <a:xfrm>
            <a:off x="527427" y="4560817"/>
            <a:ext cx="1837321" cy="1832880"/>
            <a:chOff x="3542723" y="1967282"/>
            <a:chExt cx="800220" cy="798286"/>
          </a:xfrm>
          <a:solidFill>
            <a:schemeClr val="accent1"/>
          </a:solidFill>
        </p:grpSpPr>
        <p:grpSp>
          <p:nvGrpSpPr>
            <p:cNvPr id="54" name="组合 29"/>
            <p:cNvGrpSpPr>
              <a:grpSpLocks noChangeAspect="1"/>
            </p:cNvGrpSpPr>
            <p:nvPr/>
          </p:nvGrpSpPr>
          <p:grpSpPr bwMode="auto">
            <a:xfrm>
              <a:off x="3542723" y="1967282"/>
              <a:ext cx="800220" cy="798286"/>
              <a:chOff x="3471" y="1280"/>
              <a:chExt cx="829" cy="827"/>
            </a:xfrm>
            <a:grpFill/>
          </p:grpSpPr>
          <p:sp>
            <p:nvSpPr>
              <p:cNvPr id="56"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w="9525">
                <a:solidFill>
                  <a:schemeClr val="accent1"/>
                </a:solidFill>
                <a:round/>
              </a:ln>
            </p:spPr>
            <p:txBody>
              <a:bodyPr anchor="ctr"/>
              <a:lstStyle/>
              <a:p>
                <a:pPr algn="ctr"/>
              </a:p>
            </p:txBody>
          </p:sp>
          <p:sp>
            <p:nvSpPr>
              <p:cNvPr id="57"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w="9525">
                <a:solidFill>
                  <a:schemeClr val="accent1"/>
                </a:solidFill>
                <a:round/>
              </a:ln>
            </p:spPr>
            <p:txBody>
              <a:bodyPr anchor="ctr"/>
              <a:lstStyle/>
              <a:p>
                <a:pPr algn="ctr"/>
              </a:p>
            </p:txBody>
          </p:sp>
          <p:sp>
            <p:nvSpPr>
              <p:cNvPr id="58"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w="9525">
                <a:solidFill>
                  <a:schemeClr val="accent1"/>
                </a:solidFill>
                <a:round/>
              </a:ln>
            </p:spPr>
            <p:txBody>
              <a:bodyPr anchor="ctr"/>
              <a:lstStyle/>
              <a:p>
                <a:pPr algn="ctr"/>
              </a:p>
            </p:txBody>
          </p:sp>
          <p:sp>
            <p:nvSpPr>
              <p:cNvPr id="84"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w="9525">
                <a:solidFill>
                  <a:schemeClr val="accent1"/>
                </a:solidFill>
                <a:round/>
              </a:ln>
            </p:spPr>
            <p:txBody>
              <a:bodyPr anchor="ctr"/>
              <a:lstStyle/>
              <a:p>
                <a:pPr algn="ctr"/>
              </a:p>
            </p:txBody>
          </p:sp>
          <p:sp>
            <p:nvSpPr>
              <p:cNvPr id="85"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w="9525">
                <a:solidFill>
                  <a:schemeClr val="accent1"/>
                </a:solidFill>
                <a:round/>
              </a:ln>
            </p:spPr>
            <p:txBody>
              <a:bodyPr anchor="ctr"/>
              <a:lstStyle/>
              <a:p>
                <a:pPr algn="ctr"/>
              </a:p>
            </p:txBody>
          </p:sp>
          <p:sp>
            <p:nvSpPr>
              <p:cNvPr id="86"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w="9525">
                <a:solidFill>
                  <a:schemeClr val="accent1"/>
                </a:solidFill>
                <a:round/>
              </a:ln>
            </p:spPr>
            <p:txBody>
              <a:bodyPr anchor="ctr"/>
              <a:lstStyle/>
              <a:p>
                <a:pPr algn="ctr"/>
              </a:p>
            </p:txBody>
          </p:sp>
          <p:sp>
            <p:nvSpPr>
              <p:cNvPr id="87"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w="9525">
                <a:solidFill>
                  <a:schemeClr val="accent1"/>
                </a:solidFill>
                <a:round/>
              </a:ln>
            </p:spPr>
            <p:txBody>
              <a:bodyPr anchor="ctr"/>
              <a:lstStyle/>
              <a:p>
                <a:pPr algn="ctr"/>
              </a:p>
            </p:txBody>
          </p:sp>
          <p:sp>
            <p:nvSpPr>
              <p:cNvPr id="88"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w="9525">
                <a:solidFill>
                  <a:schemeClr val="accent1"/>
                </a:solidFill>
                <a:round/>
              </a:ln>
            </p:spPr>
            <p:txBody>
              <a:bodyPr anchor="ctr"/>
              <a:lstStyle/>
              <a:p>
                <a:pPr algn="ctr"/>
              </a:p>
            </p:txBody>
          </p:sp>
          <p:sp>
            <p:nvSpPr>
              <p:cNvPr id="89"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w="9525">
                <a:solidFill>
                  <a:schemeClr val="accent1"/>
                </a:solidFill>
                <a:round/>
              </a:ln>
            </p:spPr>
            <p:txBody>
              <a:bodyPr anchor="ctr"/>
              <a:lstStyle/>
              <a:p>
                <a:pPr algn="ctr"/>
              </a:p>
            </p:txBody>
          </p:sp>
          <p:sp>
            <p:nvSpPr>
              <p:cNvPr id="90"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w="9525">
                <a:solidFill>
                  <a:schemeClr val="accent1"/>
                </a:solidFill>
                <a:round/>
              </a:ln>
            </p:spPr>
            <p:txBody>
              <a:bodyPr anchor="ctr"/>
              <a:lstStyle/>
              <a:p>
                <a:pPr algn="ctr"/>
              </a:p>
            </p:txBody>
          </p:sp>
          <p:sp>
            <p:nvSpPr>
              <p:cNvPr id="91"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w="9525">
                <a:solidFill>
                  <a:schemeClr val="accent1"/>
                </a:solidFill>
                <a:round/>
              </a:ln>
            </p:spPr>
            <p:txBody>
              <a:bodyPr anchor="ctr"/>
              <a:lstStyle/>
              <a:p>
                <a:pPr algn="ctr"/>
              </a:p>
            </p:txBody>
          </p:sp>
          <p:sp>
            <p:nvSpPr>
              <p:cNvPr id="92"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w="9525">
                <a:solidFill>
                  <a:schemeClr val="accent1"/>
                </a:solidFill>
                <a:round/>
              </a:ln>
            </p:spPr>
            <p:txBody>
              <a:bodyPr anchor="ctr"/>
              <a:lstStyle/>
              <a:p>
                <a:pPr algn="ctr"/>
              </a:p>
            </p:txBody>
          </p:sp>
          <p:sp>
            <p:nvSpPr>
              <p:cNvPr id="93"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w="9525">
                <a:solidFill>
                  <a:schemeClr val="accent1"/>
                </a:solidFill>
                <a:round/>
              </a:ln>
            </p:spPr>
            <p:txBody>
              <a:bodyPr anchor="ctr"/>
              <a:lstStyle/>
              <a:p>
                <a:pPr algn="ctr"/>
              </a:p>
            </p:txBody>
          </p:sp>
          <p:sp>
            <p:nvSpPr>
              <p:cNvPr id="94"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w="9525">
                <a:solidFill>
                  <a:schemeClr val="accent1"/>
                </a:solidFill>
                <a:round/>
              </a:ln>
            </p:spPr>
            <p:txBody>
              <a:bodyPr anchor="ctr"/>
              <a:lstStyle/>
              <a:p>
                <a:pPr algn="ctr"/>
              </a:p>
            </p:txBody>
          </p:sp>
          <p:sp>
            <p:nvSpPr>
              <p:cNvPr id="95"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w="9525">
                <a:solidFill>
                  <a:schemeClr val="accent1"/>
                </a:solidFill>
                <a:round/>
              </a:ln>
            </p:spPr>
            <p:txBody>
              <a:bodyPr anchor="ctr"/>
              <a:lstStyle/>
              <a:p>
                <a:pPr algn="ctr"/>
              </a:p>
            </p:txBody>
          </p:sp>
          <p:sp>
            <p:nvSpPr>
              <p:cNvPr id="96"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w="9525">
                <a:solidFill>
                  <a:schemeClr val="accent1"/>
                </a:solidFill>
                <a:round/>
              </a:ln>
            </p:spPr>
            <p:txBody>
              <a:bodyPr anchor="ctr"/>
              <a:lstStyle/>
              <a:p>
                <a:pPr algn="ctr"/>
              </a:p>
            </p:txBody>
          </p:sp>
          <p:sp>
            <p:nvSpPr>
              <p:cNvPr id="97"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w="9525">
                <a:solidFill>
                  <a:schemeClr val="accent1"/>
                </a:solidFill>
                <a:round/>
              </a:ln>
            </p:spPr>
            <p:txBody>
              <a:bodyPr anchor="ctr"/>
              <a:lstStyle/>
              <a:p>
                <a:pPr algn="ctr"/>
              </a:p>
            </p:txBody>
          </p:sp>
          <p:sp>
            <p:nvSpPr>
              <p:cNvPr id="98"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w="9525">
                <a:solidFill>
                  <a:schemeClr val="accent1"/>
                </a:solidFill>
                <a:round/>
              </a:ln>
            </p:spPr>
            <p:txBody>
              <a:bodyPr anchor="ctr"/>
              <a:lstStyle/>
              <a:p>
                <a:pPr algn="ctr"/>
              </a:p>
            </p:txBody>
          </p:sp>
          <p:sp>
            <p:nvSpPr>
              <p:cNvPr id="99"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w="9525">
                <a:solidFill>
                  <a:schemeClr val="accent1"/>
                </a:solidFill>
                <a:round/>
              </a:ln>
            </p:spPr>
            <p:txBody>
              <a:bodyPr anchor="ctr"/>
              <a:lstStyle/>
              <a:p>
                <a:pPr algn="ctr"/>
              </a:p>
            </p:txBody>
          </p:sp>
          <p:sp>
            <p:nvSpPr>
              <p:cNvPr id="100"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w="9525">
                <a:solidFill>
                  <a:schemeClr val="accent1"/>
                </a:solidFill>
                <a:round/>
              </a:ln>
            </p:spPr>
            <p:txBody>
              <a:bodyPr anchor="ctr"/>
              <a:lstStyle/>
              <a:p>
                <a:pPr algn="ctr"/>
              </a:p>
            </p:txBody>
          </p:sp>
          <p:sp>
            <p:nvSpPr>
              <p:cNvPr id="101"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w="9525">
                <a:solidFill>
                  <a:schemeClr val="accent1"/>
                </a:solidFill>
                <a:round/>
              </a:ln>
            </p:spPr>
            <p:txBody>
              <a:bodyPr anchor="ctr"/>
              <a:lstStyle/>
              <a:p>
                <a:pPr algn="ctr"/>
              </a:p>
            </p:txBody>
          </p:sp>
          <p:sp>
            <p:nvSpPr>
              <p:cNvPr id="102"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w="9525">
                <a:solidFill>
                  <a:schemeClr val="accent1"/>
                </a:solidFill>
                <a:round/>
              </a:ln>
            </p:spPr>
            <p:txBody>
              <a:bodyPr anchor="ctr"/>
              <a:lstStyle/>
              <a:p>
                <a:pPr algn="ctr"/>
              </a:p>
            </p:txBody>
          </p:sp>
          <p:sp>
            <p:nvSpPr>
              <p:cNvPr id="103"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w="9525">
                <a:solidFill>
                  <a:schemeClr val="accent1"/>
                </a:solidFill>
                <a:round/>
              </a:ln>
            </p:spPr>
            <p:txBody>
              <a:bodyPr anchor="ctr"/>
              <a:lstStyle/>
              <a:p>
                <a:pPr algn="ctr"/>
              </a:p>
            </p:txBody>
          </p:sp>
          <p:sp>
            <p:nvSpPr>
              <p:cNvPr id="104"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w="9525">
                <a:solidFill>
                  <a:schemeClr val="accent1"/>
                </a:solidFill>
                <a:round/>
              </a:ln>
            </p:spPr>
            <p:txBody>
              <a:bodyPr anchor="ctr"/>
              <a:lstStyle/>
              <a:p>
                <a:pPr algn="ctr"/>
              </a:p>
            </p:txBody>
          </p:sp>
          <p:sp>
            <p:nvSpPr>
              <p:cNvPr id="105"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w="9525">
                <a:solidFill>
                  <a:schemeClr val="accent1"/>
                </a:solidFill>
                <a:round/>
              </a:ln>
            </p:spPr>
            <p:txBody>
              <a:bodyPr anchor="ctr"/>
              <a:lstStyle/>
              <a:p>
                <a:pPr algn="ctr"/>
              </a:p>
            </p:txBody>
          </p:sp>
          <p:sp>
            <p:nvSpPr>
              <p:cNvPr id="106"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w="9525">
                <a:solidFill>
                  <a:schemeClr val="accent1"/>
                </a:solidFill>
                <a:round/>
              </a:ln>
            </p:spPr>
            <p:txBody>
              <a:bodyPr anchor="ctr"/>
              <a:lstStyle/>
              <a:p>
                <a:pPr algn="ctr"/>
              </a:p>
            </p:txBody>
          </p:sp>
          <p:sp>
            <p:nvSpPr>
              <p:cNvPr id="107"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w="9525">
                <a:solidFill>
                  <a:schemeClr val="accent1"/>
                </a:solidFill>
                <a:round/>
              </a:ln>
            </p:spPr>
            <p:txBody>
              <a:bodyPr anchor="ctr"/>
              <a:lstStyle/>
              <a:p>
                <a:pPr algn="ctr"/>
              </a:p>
            </p:txBody>
          </p:sp>
          <p:sp>
            <p:nvSpPr>
              <p:cNvPr id="108"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w="9525">
                <a:solidFill>
                  <a:schemeClr val="accent1"/>
                </a:solidFill>
                <a:round/>
              </a:ln>
            </p:spPr>
            <p:txBody>
              <a:bodyPr anchor="ctr"/>
              <a:lstStyle/>
              <a:p>
                <a:pPr algn="ctr"/>
              </a:p>
            </p:txBody>
          </p:sp>
          <p:sp>
            <p:nvSpPr>
              <p:cNvPr id="109"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w="9525">
                <a:solidFill>
                  <a:schemeClr val="accent1"/>
                </a:solidFill>
                <a:round/>
              </a:ln>
            </p:spPr>
            <p:txBody>
              <a:bodyPr anchor="ctr"/>
              <a:lstStyle/>
              <a:p>
                <a:pPr algn="ctr"/>
              </a:p>
            </p:txBody>
          </p:sp>
          <p:sp>
            <p:nvSpPr>
              <p:cNvPr id="110"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w="9525">
                <a:solidFill>
                  <a:schemeClr val="accent1"/>
                </a:solidFill>
                <a:round/>
              </a:ln>
            </p:spPr>
            <p:txBody>
              <a:bodyPr anchor="ctr"/>
              <a:lstStyle/>
              <a:p>
                <a:pPr algn="ctr"/>
              </a:p>
            </p:txBody>
          </p:sp>
          <p:sp>
            <p:nvSpPr>
              <p:cNvPr id="111"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w="9525">
                <a:solidFill>
                  <a:schemeClr val="accent1"/>
                </a:solidFill>
                <a:round/>
              </a:ln>
            </p:spPr>
            <p:txBody>
              <a:bodyPr anchor="ctr"/>
              <a:lstStyle/>
              <a:p>
                <a:pPr algn="ctr"/>
              </a:p>
            </p:txBody>
          </p:sp>
          <p:sp>
            <p:nvSpPr>
              <p:cNvPr id="112"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w="9525">
                <a:solidFill>
                  <a:schemeClr val="accent1"/>
                </a:solidFill>
                <a:round/>
              </a:ln>
            </p:spPr>
            <p:txBody>
              <a:bodyPr anchor="ctr"/>
              <a:lstStyle/>
              <a:p>
                <a:pPr algn="ctr"/>
              </a:p>
            </p:txBody>
          </p:sp>
          <p:sp>
            <p:nvSpPr>
              <p:cNvPr id="113"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w="9525">
                <a:solidFill>
                  <a:schemeClr val="accent1"/>
                </a:solidFill>
                <a:round/>
              </a:ln>
            </p:spPr>
            <p:txBody>
              <a:bodyPr anchor="ctr"/>
              <a:lstStyle/>
              <a:p>
                <a:pPr algn="ctr"/>
              </a:p>
            </p:txBody>
          </p:sp>
          <p:sp>
            <p:nvSpPr>
              <p:cNvPr id="114"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w="9525">
                <a:solidFill>
                  <a:schemeClr val="accent1"/>
                </a:solidFill>
                <a:round/>
              </a:ln>
            </p:spPr>
            <p:txBody>
              <a:bodyPr anchor="ctr"/>
              <a:lstStyle/>
              <a:p>
                <a:pPr algn="ctr"/>
              </a:p>
            </p:txBody>
          </p:sp>
          <p:sp>
            <p:nvSpPr>
              <p:cNvPr id="115"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w="9525">
                <a:solidFill>
                  <a:schemeClr val="accent1"/>
                </a:solidFill>
                <a:round/>
              </a:ln>
            </p:spPr>
            <p:txBody>
              <a:bodyPr anchor="ctr"/>
              <a:lstStyle/>
              <a:p>
                <a:pPr algn="ctr"/>
              </a:p>
            </p:txBody>
          </p:sp>
          <p:sp>
            <p:nvSpPr>
              <p:cNvPr id="116"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w="9525">
                <a:solidFill>
                  <a:schemeClr val="accent1"/>
                </a:solidFill>
                <a:round/>
              </a:ln>
            </p:spPr>
            <p:txBody>
              <a:bodyPr anchor="ctr"/>
              <a:lstStyle/>
              <a:p>
                <a:pPr algn="ctr"/>
              </a:p>
            </p:txBody>
          </p:sp>
          <p:sp>
            <p:nvSpPr>
              <p:cNvPr id="117"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w="9525">
                <a:solidFill>
                  <a:schemeClr val="accent1"/>
                </a:solidFill>
                <a:round/>
              </a:ln>
            </p:spPr>
            <p:txBody>
              <a:bodyPr anchor="ctr"/>
              <a:lstStyle/>
              <a:p>
                <a:pPr algn="ctr"/>
              </a:p>
            </p:txBody>
          </p:sp>
          <p:sp>
            <p:nvSpPr>
              <p:cNvPr id="118"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w="9525">
                <a:solidFill>
                  <a:schemeClr val="accent1"/>
                </a:solidFill>
                <a:round/>
              </a:ln>
            </p:spPr>
            <p:txBody>
              <a:bodyPr anchor="ctr"/>
              <a:lstStyle/>
              <a:p>
                <a:pPr algn="ctr"/>
              </a:p>
            </p:txBody>
          </p:sp>
          <p:sp>
            <p:nvSpPr>
              <p:cNvPr id="119"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w="9525">
                <a:solidFill>
                  <a:schemeClr val="accent1"/>
                </a:solidFill>
                <a:round/>
              </a:ln>
            </p:spPr>
            <p:txBody>
              <a:bodyPr anchor="ctr"/>
              <a:lstStyle/>
              <a:p>
                <a:pPr algn="ctr"/>
              </a:p>
            </p:txBody>
          </p:sp>
          <p:sp>
            <p:nvSpPr>
              <p:cNvPr id="120"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w="9525">
                <a:solidFill>
                  <a:schemeClr val="accent1"/>
                </a:solidFill>
                <a:round/>
              </a:ln>
            </p:spPr>
            <p:txBody>
              <a:bodyPr anchor="ctr"/>
              <a:lstStyle/>
              <a:p>
                <a:pPr algn="ctr"/>
              </a:p>
            </p:txBody>
          </p:sp>
        </p:grpSp>
        <p:sp>
          <p:nvSpPr>
            <p:cNvPr id="55" name="矩形 30"/>
            <p:cNvSpPr/>
            <p:nvPr/>
          </p:nvSpPr>
          <p:spPr>
            <a:xfrm>
              <a:off x="3749226" y="2242038"/>
              <a:ext cx="393207" cy="227881"/>
            </a:xfrm>
            <a:prstGeom prst="rect">
              <a:avLst/>
            </a:prstGeom>
            <a:grpFill/>
            <a:ln>
              <a:solidFill>
                <a:schemeClr val="accent1"/>
              </a:solidFill>
            </a:ln>
          </p:spPr>
          <p:txBody>
            <a:bodyPr wrap="none">
              <a:spAutoFit/>
            </a:bodyPr>
            <a:lstStyle/>
            <a:p>
              <a:r>
                <a:rPr lang="zh-CN" altLang="en-US" sz="2800" dirty="0">
                  <a:solidFill>
                    <a:schemeClr val="bg1"/>
                  </a:solidFill>
                  <a:latin typeface="+mn-ea"/>
                </a:rPr>
                <a:t>例如</a:t>
              </a:r>
              <a:endParaRPr lang="zh-CN" altLang="en-US" sz="2800" dirty="0">
                <a:solidFill>
                  <a:schemeClr val="bg1"/>
                </a:solidFill>
                <a:latin typeface="+mn-ea"/>
              </a:endParaRPr>
            </a:p>
          </p:txBody>
        </p:sp>
      </p:grpSp>
      <p:grpSp>
        <p:nvGrpSpPr>
          <p:cNvPr id="121" name="组合 10"/>
          <p:cNvGrpSpPr/>
          <p:nvPr/>
        </p:nvGrpSpPr>
        <p:grpSpPr>
          <a:xfrm>
            <a:off x="549001" y="555626"/>
            <a:ext cx="3565799" cy="876848"/>
            <a:chOff x="326687" y="247818"/>
            <a:chExt cx="4861582" cy="725466"/>
          </a:xfrm>
        </p:grpSpPr>
        <p:sp>
          <p:nvSpPr>
            <p:cNvPr id="122" name="文本框 11"/>
            <p:cNvSpPr txBox="1"/>
            <p:nvPr/>
          </p:nvSpPr>
          <p:spPr bwMode="auto">
            <a:xfrm>
              <a:off x="1528887"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文件流对象</a:t>
              </a:r>
              <a:endParaRPr lang="zh-CN" altLang="en-US" sz="2400" kern="0" dirty="0">
                <a:solidFill>
                  <a:srgbClr val="0070C0"/>
                </a:solidFill>
                <a:latin typeface="+mn-ea"/>
              </a:endParaRPr>
            </a:p>
          </p:txBody>
        </p:sp>
        <p:grpSp>
          <p:nvGrpSpPr>
            <p:cNvPr id="123" name="组合 12"/>
            <p:cNvGrpSpPr/>
            <p:nvPr/>
          </p:nvGrpSpPr>
          <p:grpSpPr>
            <a:xfrm>
              <a:off x="326687" y="247818"/>
              <a:ext cx="4861582" cy="725466"/>
              <a:chOff x="326687" y="247818"/>
              <a:chExt cx="4861582" cy="725466"/>
            </a:xfrm>
          </p:grpSpPr>
          <p:grpSp>
            <p:nvGrpSpPr>
              <p:cNvPr id="124" name="组合 13"/>
              <p:cNvGrpSpPr/>
              <p:nvPr/>
            </p:nvGrpSpPr>
            <p:grpSpPr>
              <a:xfrm>
                <a:off x="349799" y="247818"/>
                <a:ext cx="4791980" cy="261575"/>
                <a:chOff x="349799" y="247818"/>
                <a:chExt cx="4791980" cy="261575"/>
              </a:xfrm>
            </p:grpSpPr>
            <p:cxnSp>
              <p:nvCxnSpPr>
                <p:cNvPr id="139" name="直接连接符 3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3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3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3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3" name="任意多边形: 形状 3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44" name="任意多边形: 形状 3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5" name="组合 14"/>
              <p:cNvGrpSpPr/>
              <p:nvPr/>
            </p:nvGrpSpPr>
            <p:grpSpPr>
              <a:xfrm>
                <a:off x="349799" y="711709"/>
                <a:ext cx="4815092" cy="261575"/>
                <a:chOff x="358852" y="925118"/>
                <a:chExt cx="4815092" cy="261575"/>
              </a:xfrm>
            </p:grpSpPr>
            <p:cxnSp>
              <p:nvCxnSpPr>
                <p:cNvPr id="132" name="直接连接符 2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2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4" name="直接连接符 2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5" name="直接连接符 2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6" name="直接连接符 3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37" name="任意多边形: 形状 3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38" name="任意多边形: 形状 3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6" name="组合 15"/>
              <p:cNvGrpSpPr/>
              <p:nvPr/>
            </p:nvGrpSpPr>
            <p:grpSpPr>
              <a:xfrm>
                <a:off x="5138963" y="489126"/>
                <a:ext cx="49306" cy="329693"/>
                <a:chOff x="5138963" y="489126"/>
                <a:chExt cx="49306" cy="329693"/>
              </a:xfrm>
            </p:grpSpPr>
            <p:sp>
              <p:nvSpPr>
                <p:cNvPr id="130"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1"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27" name="组合 16"/>
              <p:cNvGrpSpPr/>
              <p:nvPr/>
            </p:nvGrpSpPr>
            <p:grpSpPr>
              <a:xfrm>
                <a:off x="326687" y="399838"/>
                <a:ext cx="49306" cy="329693"/>
                <a:chOff x="5138963" y="489126"/>
                <a:chExt cx="49306" cy="329693"/>
              </a:xfrm>
            </p:grpSpPr>
            <p:sp>
              <p:nvSpPr>
                <p:cNvPr id="12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p:tgtEl>
                                          <p:spTgt spid="31"/>
                                        </p:tgtEl>
                                        <p:attrNameLst>
                                          <p:attrName>ppt_x</p:attrName>
                                        </p:attrNameLst>
                                      </p:cBhvr>
                                      <p:tavLst>
                                        <p:tav tm="0">
                                          <p:val>
                                            <p:strVal val="#ppt_x-#ppt_w*1.125000"/>
                                          </p:val>
                                        </p:tav>
                                        <p:tav tm="100000">
                                          <p:val>
                                            <p:strVal val="#ppt_x"/>
                                          </p:val>
                                        </p:tav>
                                      </p:tavLst>
                                    </p:anim>
                                    <p:animEffect transition="in" filter="wipe(right)">
                                      <p:cBhvr>
                                        <p:cTn id="16" dur="500"/>
                                        <p:tgtEl>
                                          <p:spTgt spid="31"/>
                                        </p:tgtEl>
                                      </p:cBhvr>
                                    </p:animEffect>
                                  </p:childTnLst>
                                </p:cTn>
                              </p:par>
                              <p:par>
                                <p:cTn id="17" presetID="12" presetClass="entr" presetSubtype="2"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p:tgtEl>
                                          <p:spTgt spid="34"/>
                                        </p:tgtEl>
                                        <p:attrNameLst>
                                          <p:attrName>ppt_x</p:attrName>
                                        </p:attrNameLst>
                                      </p:cBhvr>
                                      <p:tavLst>
                                        <p:tav tm="0">
                                          <p:val>
                                            <p:strVal val="#ppt_x+#ppt_w*1.125000"/>
                                          </p:val>
                                        </p:tav>
                                        <p:tav tm="100000">
                                          <p:val>
                                            <p:strVal val="#ppt_x"/>
                                          </p:val>
                                        </p:tav>
                                      </p:tavLst>
                                    </p:anim>
                                    <p:animEffect transition="in" filter="wipe(left)">
                                      <p:cBhvr>
                                        <p:cTn id="20" dur="500"/>
                                        <p:tgtEl>
                                          <p:spTgt spid="34"/>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2" name="矩形 1"/>
          <p:cNvSpPr/>
          <p:nvPr/>
        </p:nvSpPr>
        <p:spPr>
          <a:xfrm>
            <a:off x="1207009" y="1495791"/>
            <a:ext cx="9800392" cy="580865"/>
          </a:xfrm>
          <a:prstGeom prst="rect">
            <a:avLst/>
          </a:prstGeom>
        </p:spPr>
        <p:txBody>
          <a:bodyPr wrap="square">
            <a:spAutoFit/>
          </a:bodyPr>
          <a:lstStyle/>
          <a:p>
            <a:pPr algn="just">
              <a:lnSpc>
                <a:spcPct val="150000"/>
              </a:lnSpc>
            </a:pPr>
            <a:r>
              <a:rPr lang="zh-CN" altLang="en-US" sz="2400" dirty="0">
                <a:latin typeface="Times New Roman" panose="02020603050405020304" pitchFamily="18" charset="0"/>
                <a:cs typeface="Times New Roman" panose="02020603050405020304" pitchFamily="18" charset="0"/>
              </a:rPr>
              <a:t>对文件进行读</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写操作之后，要调用文件流类的成员函数</a:t>
            </a:r>
            <a:r>
              <a:rPr lang="en-US" altLang="zh-CN" sz="2400" b="1" dirty="0">
                <a:latin typeface="Times New Roman" panose="02020603050405020304" pitchFamily="18" charset="0"/>
                <a:cs typeface="Times New Roman" panose="02020603050405020304" pitchFamily="18" charset="0"/>
              </a:rPr>
              <a:t>close()</a:t>
            </a:r>
            <a:r>
              <a:rPr lang="zh-CN" altLang="en-US" sz="2400" dirty="0">
                <a:latin typeface="Times New Roman" panose="02020603050405020304" pitchFamily="18" charset="0"/>
                <a:cs typeface="Times New Roman" panose="02020603050405020304" pitchFamily="18" charset="0"/>
              </a:rPr>
              <a:t>关闭文件。</a:t>
            </a:r>
            <a:endParaRPr lang="zh-CN" altLang="en-US" sz="2400" dirty="0">
              <a:latin typeface="Times New Roman" panose="02020603050405020304" pitchFamily="18" charset="0"/>
              <a:cs typeface="Times New Roman" panose="02020603050405020304" pitchFamily="18" charset="0"/>
            </a:endParaRPr>
          </a:p>
        </p:txBody>
      </p:sp>
      <p:grpSp>
        <p:nvGrpSpPr>
          <p:cNvPr id="38" name="组合 10"/>
          <p:cNvGrpSpPr/>
          <p:nvPr/>
        </p:nvGrpSpPr>
        <p:grpSpPr>
          <a:xfrm>
            <a:off x="549001" y="555626"/>
            <a:ext cx="3565799" cy="876848"/>
            <a:chOff x="326687" y="247818"/>
            <a:chExt cx="4861582" cy="725466"/>
          </a:xfrm>
        </p:grpSpPr>
        <p:sp>
          <p:nvSpPr>
            <p:cNvPr id="39" name="文本框 11"/>
            <p:cNvSpPr txBox="1"/>
            <p:nvPr/>
          </p:nvSpPr>
          <p:spPr bwMode="auto">
            <a:xfrm>
              <a:off x="1528887"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文件流对象</a:t>
              </a:r>
              <a:endParaRPr lang="zh-CN" altLang="en-US" sz="2400" kern="0" dirty="0">
                <a:solidFill>
                  <a:srgbClr val="0070C0"/>
                </a:solidFill>
                <a:latin typeface="+mn-ea"/>
              </a:endParaRPr>
            </a:p>
          </p:txBody>
        </p:sp>
        <p:grpSp>
          <p:nvGrpSpPr>
            <p:cNvPr id="40" name="组合 12"/>
            <p:cNvGrpSpPr/>
            <p:nvPr/>
          </p:nvGrpSpPr>
          <p:grpSpPr>
            <a:xfrm>
              <a:off x="326687" y="247818"/>
              <a:ext cx="4861582" cy="725466"/>
              <a:chOff x="326687" y="247818"/>
              <a:chExt cx="4861582" cy="725466"/>
            </a:xfrm>
          </p:grpSpPr>
          <p:grpSp>
            <p:nvGrpSpPr>
              <p:cNvPr id="41" name="组合 13"/>
              <p:cNvGrpSpPr/>
              <p:nvPr/>
            </p:nvGrpSpPr>
            <p:grpSpPr>
              <a:xfrm>
                <a:off x="349799" y="247818"/>
                <a:ext cx="4791980" cy="261575"/>
                <a:chOff x="349799" y="247818"/>
                <a:chExt cx="4791980" cy="261575"/>
              </a:xfrm>
            </p:grpSpPr>
            <p:cxnSp>
              <p:nvCxnSpPr>
                <p:cNvPr id="80" name="直接连接符 3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3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3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3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4" name="任意多边形: 形状 3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5" name="任意多边形: 形状 3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2" name="组合 14"/>
              <p:cNvGrpSpPr/>
              <p:nvPr/>
            </p:nvGrpSpPr>
            <p:grpSpPr>
              <a:xfrm>
                <a:off x="349799" y="711709"/>
                <a:ext cx="4815092" cy="261575"/>
                <a:chOff x="358852" y="925118"/>
                <a:chExt cx="4815092" cy="261575"/>
              </a:xfrm>
            </p:grpSpPr>
            <p:cxnSp>
              <p:nvCxnSpPr>
                <p:cNvPr id="73" name="直接连接符 2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2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2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2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3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8" name="任意多边形: 形状 3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9" name="任意多边形: 形状 3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3" name="组合 15"/>
              <p:cNvGrpSpPr/>
              <p:nvPr/>
            </p:nvGrpSpPr>
            <p:grpSpPr>
              <a:xfrm>
                <a:off x="5138963" y="489126"/>
                <a:ext cx="49306" cy="329693"/>
                <a:chOff x="5138963" y="489126"/>
                <a:chExt cx="49306" cy="329693"/>
              </a:xfrm>
            </p:grpSpPr>
            <p:sp>
              <p:nvSpPr>
                <p:cNvPr id="71"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2"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4" name="组合 16"/>
              <p:cNvGrpSpPr/>
              <p:nvPr/>
            </p:nvGrpSpPr>
            <p:grpSpPr>
              <a:xfrm>
                <a:off x="326687" y="399838"/>
                <a:ext cx="49306" cy="329693"/>
                <a:chOff x="5138963" y="489126"/>
                <a:chExt cx="49306" cy="329693"/>
              </a:xfrm>
            </p:grpSpPr>
            <p:sp>
              <p:nvSpPr>
                <p:cNvPr id="45"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86" name="矩形 5"/>
          <p:cNvSpPr/>
          <p:nvPr/>
        </p:nvSpPr>
        <p:spPr>
          <a:xfrm>
            <a:off x="3323969" y="2869506"/>
            <a:ext cx="5666232" cy="2862322"/>
          </a:xfrm>
          <a:prstGeom prst="rect">
            <a:avLst/>
          </a:prstGeom>
        </p:spPr>
        <p:txBody>
          <a:bodyPr wrap="square">
            <a:spAutoFit/>
          </a:bodyPr>
          <a:lstStyle/>
          <a:p>
            <a:pPr hangingPunct="0">
              <a:lnSpc>
                <a:spcPct val="150000"/>
              </a:lnSpc>
            </a:pPr>
            <a:r>
              <a:rPr lang="en-US" altLang="zh-CN" sz="2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ofstream</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outfile</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("f1.txt");</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if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outfile.is_open</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文件打开</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成功</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hangingPunct="0">
              <a:lnSpc>
                <a:spcPct val="150000"/>
              </a:lnSpc>
            </a:pP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outfile.close</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7" name="组合 30"/>
          <p:cNvGrpSpPr/>
          <p:nvPr/>
        </p:nvGrpSpPr>
        <p:grpSpPr>
          <a:xfrm>
            <a:off x="10793" y="3196602"/>
            <a:ext cx="2862072" cy="1609344"/>
            <a:chOff x="27432" y="3968496"/>
            <a:chExt cx="2862072" cy="1609344"/>
          </a:xfrm>
        </p:grpSpPr>
        <p:cxnSp>
          <p:nvCxnSpPr>
            <p:cNvPr id="88" name="直接连接符 7"/>
            <p:cNvCxnSpPr/>
            <p:nvPr/>
          </p:nvCxnSpPr>
          <p:spPr>
            <a:xfrm>
              <a:off x="27432" y="4773168"/>
              <a:ext cx="286207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直接连接符 29"/>
            <p:cNvCxnSpPr/>
            <p:nvPr/>
          </p:nvCxnSpPr>
          <p:spPr>
            <a:xfrm flipV="1">
              <a:off x="2871216" y="3968496"/>
              <a:ext cx="0" cy="1609344"/>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90" name="组合 33"/>
          <p:cNvGrpSpPr/>
          <p:nvPr/>
        </p:nvGrpSpPr>
        <p:grpSpPr>
          <a:xfrm rot="10800000">
            <a:off x="9281909" y="3196602"/>
            <a:ext cx="2862072" cy="1609344"/>
            <a:chOff x="27432" y="3968496"/>
            <a:chExt cx="2862072" cy="1609344"/>
          </a:xfrm>
        </p:grpSpPr>
        <p:cxnSp>
          <p:nvCxnSpPr>
            <p:cNvPr id="91" name="直接连接符 34"/>
            <p:cNvCxnSpPr/>
            <p:nvPr/>
          </p:nvCxnSpPr>
          <p:spPr>
            <a:xfrm>
              <a:off x="27432" y="4773168"/>
              <a:ext cx="286207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 name="直接连接符 35"/>
            <p:cNvCxnSpPr/>
            <p:nvPr/>
          </p:nvCxnSpPr>
          <p:spPr>
            <a:xfrm flipV="1">
              <a:off x="2871216" y="3968496"/>
              <a:ext cx="0" cy="1609344"/>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93" name="组合 28"/>
          <p:cNvGrpSpPr/>
          <p:nvPr/>
        </p:nvGrpSpPr>
        <p:grpSpPr>
          <a:xfrm>
            <a:off x="510788" y="3084835"/>
            <a:ext cx="1837321" cy="1832880"/>
            <a:chOff x="3542723" y="1967282"/>
            <a:chExt cx="800220" cy="798286"/>
          </a:xfrm>
          <a:solidFill>
            <a:schemeClr val="accent1"/>
          </a:solidFill>
        </p:grpSpPr>
        <p:grpSp>
          <p:nvGrpSpPr>
            <p:cNvPr id="94" name="组合 29"/>
            <p:cNvGrpSpPr>
              <a:grpSpLocks noChangeAspect="1"/>
            </p:cNvGrpSpPr>
            <p:nvPr/>
          </p:nvGrpSpPr>
          <p:grpSpPr bwMode="auto">
            <a:xfrm>
              <a:off x="3542723" y="1967282"/>
              <a:ext cx="800220" cy="798286"/>
              <a:chOff x="3471" y="1280"/>
              <a:chExt cx="829" cy="827"/>
            </a:xfrm>
            <a:grpFill/>
          </p:grpSpPr>
          <p:sp>
            <p:nvSpPr>
              <p:cNvPr id="96"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w="9525">
                <a:solidFill>
                  <a:schemeClr val="accent1"/>
                </a:solidFill>
                <a:round/>
              </a:ln>
            </p:spPr>
            <p:txBody>
              <a:bodyPr anchor="ctr"/>
              <a:lstStyle/>
              <a:p>
                <a:pPr algn="ctr"/>
              </a:p>
            </p:txBody>
          </p:sp>
          <p:sp>
            <p:nvSpPr>
              <p:cNvPr id="97"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w="9525">
                <a:solidFill>
                  <a:schemeClr val="accent1"/>
                </a:solidFill>
                <a:round/>
              </a:ln>
            </p:spPr>
            <p:txBody>
              <a:bodyPr anchor="ctr"/>
              <a:lstStyle/>
              <a:p>
                <a:pPr algn="ctr"/>
              </a:p>
            </p:txBody>
          </p:sp>
          <p:sp>
            <p:nvSpPr>
              <p:cNvPr id="98"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w="9525">
                <a:solidFill>
                  <a:schemeClr val="accent1"/>
                </a:solidFill>
                <a:round/>
              </a:ln>
            </p:spPr>
            <p:txBody>
              <a:bodyPr anchor="ctr"/>
              <a:lstStyle/>
              <a:p>
                <a:pPr algn="ctr"/>
              </a:p>
            </p:txBody>
          </p:sp>
          <p:sp>
            <p:nvSpPr>
              <p:cNvPr id="99"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w="9525">
                <a:solidFill>
                  <a:schemeClr val="accent1"/>
                </a:solidFill>
                <a:round/>
              </a:ln>
            </p:spPr>
            <p:txBody>
              <a:bodyPr anchor="ctr"/>
              <a:lstStyle/>
              <a:p>
                <a:pPr algn="ctr"/>
              </a:p>
            </p:txBody>
          </p:sp>
          <p:sp>
            <p:nvSpPr>
              <p:cNvPr id="100"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w="9525">
                <a:solidFill>
                  <a:schemeClr val="accent1"/>
                </a:solidFill>
                <a:round/>
              </a:ln>
            </p:spPr>
            <p:txBody>
              <a:bodyPr anchor="ctr"/>
              <a:lstStyle/>
              <a:p>
                <a:pPr algn="ctr"/>
              </a:p>
            </p:txBody>
          </p:sp>
          <p:sp>
            <p:nvSpPr>
              <p:cNvPr id="101"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w="9525">
                <a:solidFill>
                  <a:schemeClr val="accent1"/>
                </a:solidFill>
                <a:round/>
              </a:ln>
            </p:spPr>
            <p:txBody>
              <a:bodyPr anchor="ctr"/>
              <a:lstStyle/>
              <a:p>
                <a:pPr algn="ctr"/>
              </a:p>
            </p:txBody>
          </p:sp>
          <p:sp>
            <p:nvSpPr>
              <p:cNvPr id="102"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w="9525">
                <a:solidFill>
                  <a:schemeClr val="accent1"/>
                </a:solidFill>
                <a:round/>
              </a:ln>
            </p:spPr>
            <p:txBody>
              <a:bodyPr anchor="ctr"/>
              <a:lstStyle/>
              <a:p>
                <a:pPr algn="ctr"/>
              </a:p>
            </p:txBody>
          </p:sp>
          <p:sp>
            <p:nvSpPr>
              <p:cNvPr id="103"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w="9525">
                <a:solidFill>
                  <a:schemeClr val="accent1"/>
                </a:solidFill>
                <a:round/>
              </a:ln>
            </p:spPr>
            <p:txBody>
              <a:bodyPr anchor="ctr"/>
              <a:lstStyle/>
              <a:p>
                <a:pPr algn="ctr"/>
              </a:p>
            </p:txBody>
          </p:sp>
          <p:sp>
            <p:nvSpPr>
              <p:cNvPr id="104"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w="9525">
                <a:solidFill>
                  <a:schemeClr val="accent1"/>
                </a:solidFill>
                <a:round/>
              </a:ln>
            </p:spPr>
            <p:txBody>
              <a:bodyPr anchor="ctr"/>
              <a:lstStyle/>
              <a:p>
                <a:pPr algn="ctr"/>
              </a:p>
            </p:txBody>
          </p:sp>
          <p:sp>
            <p:nvSpPr>
              <p:cNvPr id="105"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w="9525">
                <a:solidFill>
                  <a:schemeClr val="accent1"/>
                </a:solidFill>
                <a:round/>
              </a:ln>
            </p:spPr>
            <p:txBody>
              <a:bodyPr anchor="ctr"/>
              <a:lstStyle/>
              <a:p>
                <a:pPr algn="ctr"/>
              </a:p>
            </p:txBody>
          </p:sp>
          <p:sp>
            <p:nvSpPr>
              <p:cNvPr id="106"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w="9525">
                <a:solidFill>
                  <a:schemeClr val="accent1"/>
                </a:solidFill>
                <a:round/>
              </a:ln>
            </p:spPr>
            <p:txBody>
              <a:bodyPr anchor="ctr"/>
              <a:lstStyle/>
              <a:p>
                <a:pPr algn="ctr"/>
              </a:p>
            </p:txBody>
          </p:sp>
          <p:sp>
            <p:nvSpPr>
              <p:cNvPr id="107"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w="9525">
                <a:solidFill>
                  <a:schemeClr val="accent1"/>
                </a:solidFill>
                <a:round/>
              </a:ln>
            </p:spPr>
            <p:txBody>
              <a:bodyPr anchor="ctr"/>
              <a:lstStyle/>
              <a:p>
                <a:pPr algn="ctr"/>
              </a:p>
            </p:txBody>
          </p:sp>
          <p:sp>
            <p:nvSpPr>
              <p:cNvPr id="108"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w="9525">
                <a:solidFill>
                  <a:schemeClr val="accent1"/>
                </a:solidFill>
                <a:round/>
              </a:ln>
            </p:spPr>
            <p:txBody>
              <a:bodyPr anchor="ctr"/>
              <a:lstStyle/>
              <a:p>
                <a:pPr algn="ctr"/>
              </a:p>
            </p:txBody>
          </p:sp>
          <p:sp>
            <p:nvSpPr>
              <p:cNvPr id="109"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w="9525">
                <a:solidFill>
                  <a:schemeClr val="accent1"/>
                </a:solidFill>
                <a:round/>
              </a:ln>
            </p:spPr>
            <p:txBody>
              <a:bodyPr anchor="ctr"/>
              <a:lstStyle/>
              <a:p>
                <a:pPr algn="ctr"/>
              </a:p>
            </p:txBody>
          </p:sp>
          <p:sp>
            <p:nvSpPr>
              <p:cNvPr id="110"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w="9525">
                <a:solidFill>
                  <a:schemeClr val="accent1"/>
                </a:solidFill>
                <a:round/>
              </a:ln>
            </p:spPr>
            <p:txBody>
              <a:bodyPr anchor="ctr"/>
              <a:lstStyle/>
              <a:p>
                <a:pPr algn="ctr"/>
              </a:p>
            </p:txBody>
          </p:sp>
          <p:sp>
            <p:nvSpPr>
              <p:cNvPr id="111"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w="9525">
                <a:solidFill>
                  <a:schemeClr val="accent1"/>
                </a:solidFill>
                <a:round/>
              </a:ln>
            </p:spPr>
            <p:txBody>
              <a:bodyPr anchor="ctr"/>
              <a:lstStyle/>
              <a:p>
                <a:pPr algn="ctr"/>
              </a:p>
            </p:txBody>
          </p:sp>
          <p:sp>
            <p:nvSpPr>
              <p:cNvPr id="112"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w="9525">
                <a:solidFill>
                  <a:schemeClr val="accent1"/>
                </a:solidFill>
                <a:round/>
              </a:ln>
            </p:spPr>
            <p:txBody>
              <a:bodyPr anchor="ctr"/>
              <a:lstStyle/>
              <a:p>
                <a:pPr algn="ctr"/>
              </a:p>
            </p:txBody>
          </p:sp>
          <p:sp>
            <p:nvSpPr>
              <p:cNvPr id="113"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w="9525">
                <a:solidFill>
                  <a:schemeClr val="accent1"/>
                </a:solidFill>
                <a:round/>
              </a:ln>
            </p:spPr>
            <p:txBody>
              <a:bodyPr anchor="ctr"/>
              <a:lstStyle/>
              <a:p>
                <a:pPr algn="ctr"/>
              </a:p>
            </p:txBody>
          </p:sp>
          <p:sp>
            <p:nvSpPr>
              <p:cNvPr id="114"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w="9525">
                <a:solidFill>
                  <a:schemeClr val="accent1"/>
                </a:solidFill>
                <a:round/>
              </a:ln>
            </p:spPr>
            <p:txBody>
              <a:bodyPr anchor="ctr"/>
              <a:lstStyle/>
              <a:p>
                <a:pPr algn="ctr"/>
              </a:p>
            </p:txBody>
          </p:sp>
          <p:sp>
            <p:nvSpPr>
              <p:cNvPr id="115"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w="9525">
                <a:solidFill>
                  <a:schemeClr val="accent1"/>
                </a:solidFill>
                <a:round/>
              </a:ln>
            </p:spPr>
            <p:txBody>
              <a:bodyPr anchor="ctr"/>
              <a:lstStyle/>
              <a:p>
                <a:pPr algn="ctr"/>
              </a:p>
            </p:txBody>
          </p:sp>
          <p:sp>
            <p:nvSpPr>
              <p:cNvPr id="116"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w="9525">
                <a:solidFill>
                  <a:schemeClr val="accent1"/>
                </a:solidFill>
                <a:round/>
              </a:ln>
            </p:spPr>
            <p:txBody>
              <a:bodyPr anchor="ctr"/>
              <a:lstStyle/>
              <a:p>
                <a:pPr algn="ctr"/>
              </a:p>
            </p:txBody>
          </p:sp>
          <p:sp>
            <p:nvSpPr>
              <p:cNvPr id="117"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w="9525">
                <a:solidFill>
                  <a:schemeClr val="accent1"/>
                </a:solidFill>
                <a:round/>
              </a:ln>
            </p:spPr>
            <p:txBody>
              <a:bodyPr anchor="ctr"/>
              <a:lstStyle/>
              <a:p>
                <a:pPr algn="ctr"/>
              </a:p>
            </p:txBody>
          </p:sp>
          <p:sp>
            <p:nvSpPr>
              <p:cNvPr id="118"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w="9525">
                <a:solidFill>
                  <a:schemeClr val="accent1"/>
                </a:solidFill>
                <a:round/>
              </a:ln>
            </p:spPr>
            <p:txBody>
              <a:bodyPr anchor="ctr"/>
              <a:lstStyle/>
              <a:p>
                <a:pPr algn="ctr"/>
              </a:p>
            </p:txBody>
          </p:sp>
          <p:sp>
            <p:nvSpPr>
              <p:cNvPr id="119"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w="9525">
                <a:solidFill>
                  <a:schemeClr val="accent1"/>
                </a:solidFill>
                <a:round/>
              </a:ln>
            </p:spPr>
            <p:txBody>
              <a:bodyPr anchor="ctr"/>
              <a:lstStyle/>
              <a:p>
                <a:pPr algn="ctr"/>
              </a:p>
            </p:txBody>
          </p:sp>
          <p:sp>
            <p:nvSpPr>
              <p:cNvPr id="120"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w="9525">
                <a:solidFill>
                  <a:schemeClr val="accent1"/>
                </a:solidFill>
                <a:round/>
              </a:ln>
            </p:spPr>
            <p:txBody>
              <a:bodyPr anchor="ctr"/>
              <a:lstStyle/>
              <a:p>
                <a:pPr algn="ctr"/>
              </a:p>
            </p:txBody>
          </p:sp>
          <p:sp>
            <p:nvSpPr>
              <p:cNvPr id="121"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w="9525">
                <a:solidFill>
                  <a:schemeClr val="accent1"/>
                </a:solidFill>
                <a:round/>
              </a:ln>
            </p:spPr>
            <p:txBody>
              <a:bodyPr anchor="ctr"/>
              <a:lstStyle/>
              <a:p>
                <a:pPr algn="ctr"/>
              </a:p>
            </p:txBody>
          </p:sp>
          <p:sp>
            <p:nvSpPr>
              <p:cNvPr id="122"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w="9525">
                <a:solidFill>
                  <a:schemeClr val="accent1"/>
                </a:solidFill>
                <a:round/>
              </a:ln>
            </p:spPr>
            <p:txBody>
              <a:bodyPr anchor="ctr"/>
              <a:lstStyle/>
              <a:p>
                <a:pPr algn="ctr"/>
              </a:p>
            </p:txBody>
          </p:sp>
          <p:sp>
            <p:nvSpPr>
              <p:cNvPr id="123"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w="9525">
                <a:solidFill>
                  <a:schemeClr val="accent1"/>
                </a:solidFill>
                <a:round/>
              </a:ln>
            </p:spPr>
            <p:txBody>
              <a:bodyPr anchor="ctr"/>
              <a:lstStyle/>
              <a:p>
                <a:pPr algn="ctr"/>
              </a:p>
            </p:txBody>
          </p:sp>
          <p:sp>
            <p:nvSpPr>
              <p:cNvPr id="124"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w="9525">
                <a:solidFill>
                  <a:schemeClr val="accent1"/>
                </a:solidFill>
                <a:round/>
              </a:ln>
            </p:spPr>
            <p:txBody>
              <a:bodyPr anchor="ctr"/>
              <a:lstStyle/>
              <a:p>
                <a:pPr algn="ctr"/>
              </a:p>
            </p:txBody>
          </p:sp>
          <p:sp>
            <p:nvSpPr>
              <p:cNvPr id="125"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w="9525">
                <a:solidFill>
                  <a:schemeClr val="accent1"/>
                </a:solidFill>
                <a:round/>
              </a:ln>
            </p:spPr>
            <p:txBody>
              <a:bodyPr anchor="ctr"/>
              <a:lstStyle/>
              <a:p>
                <a:pPr algn="ctr"/>
              </a:p>
            </p:txBody>
          </p:sp>
          <p:sp>
            <p:nvSpPr>
              <p:cNvPr id="126"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w="9525">
                <a:solidFill>
                  <a:schemeClr val="accent1"/>
                </a:solidFill>
                <a:round/>
              </a:ln>
            </p:spPr>
            <p:txBody>
              <a:bodyPr anchor="ctr"/>
              <a:lstStyle/>
              <a:p>
                <a:pPr algn="ctr"/>
              </a:p>
            </p:txBody>
          </p:sp>
          <p:sp>
            <p:nvSpPr>
              <p:cNvPr id="127"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w="9525">
                <a:solidFill>
                  <a:schemeClr val="accent1"/>
                </a:solidFill>
                <a:round/>
              </a:ln>
            </p:spPr>
            <p:txBody>
              <a:bodyPr anchor="ctr"/>
              <a:lstStyle/>
              <a:p>
                <a:pPr algn="ctr"/>
              </a:p>
            </p:txBody>
          </p:sp>
          <p:sp>
            <p:nvSpPr>
              <p:cNvPr id="128"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w="9525">
                <a:solidFill>
                  <a:schemeClr val="accent1"/>
                </a:solidFill>
                <a:round/>
              </a:ln>
            </p:spPr>
            <p:txBody>
              <a:bodyPr anchor="ctr"/>
              <a:lstStyle/>
              <a:p>
                <a:pPr algn="ctr"/>
              </a:p>
            </p:txBody>
          </p:sp>
          <p:sp>
            <p:nvSpPr>
              <p:cNvPr id="129"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w="9525">
                <a:solidFill>
                  <a:schemeClr val="accent1"/>
                </a:solidFill>
                <a:round/>
              </a:ln>
            </p:spPr>
            <p:txBody>
              <a:bodyPr anchor="ctr"/>
              <a:lstStyle/>
              <a:p>
                <a:pPr algn="ctr"/>
              </a:p>
            </p:txBody>
          </p:sp>
          <p:sp>
            <p:nvSpPr>
              <p:cNvPr id="130"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w="9525">
                <a:solidFill>
                  <a:schemeClr val="accent1"/>
                </a:solidFill>
                <a:round/>
              </a:ln>
            </p:spPr>
            <p:txBody>
              <a:bodyPr anchor="ctr"/>
              <a:lstStyle/>
              <a:p>
                <a:pPr algn="ctr"/>
              </a:p>
            </p:txBody>
          </p:sp>
          <p:sp>
            <p:nvSpPr>
              <p:cNvPr id="131"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w="9525">
                <a:solidFill>
                  <a:schemeClr val="accent1"/>
                </a:solidFill>
                <a:round/>
              </a:ln>
            </p:spPr>
            <p:txBody>
              <a:bodyPr anchor="ctr"/>
              <a:lstStyle/>
              <a:p>
                <a:pPr algn="ctr"/>
              </a:p>
            </p:txBody>
          </p:sp>
          <p:sp>
            <p:nvSpPr>
              <p:cNvPr id="132"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w="9525">
                <a:solidFill>
                  <a:schemeClr val="accent1"/>
                </a:solidFill>
                <a:round/>
              </a:ln>
            </p:spPr>
            <p:txBody>
              <a:bodyPr anchor="ctr"/>
              <a:lstStyle/>
              <a:p>
                <a:pPr algn="ctr"/>
              </a:p>
            </p:txBody>
          </p:sp>
          <p:sp>
            <p:nvSpPr>
              <p:cNvPr id="133"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w="9525">
                <a:solidFill>
                  <a:schemeClr val="accent1"/>
                </a:solidFill>
                <a:round/>
              </a:ln>
            </p:spPr>
            <p:txBody>
              <a:bodyPr anchor="ctr"/>
              <a:lstStyle/>
              <a:p>
                <a:pPr algn="ctr"/>
              </a:p>
            </p:txBody>
          </p:sp>
          <p:sp>
            <p:nvSpPr>
              <p:cNvPr id="134"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w="9525">
                <a:solidFill>
                  <a:schemeClr val="accent1"/>
                </a:solidFill>
                <a:round/>
              </a:ln>
            </p:spPr>
            <p:txBody>
              <a:bodyPr anchor="ctr"/>
              <a:lstStyle/>
              <a:p>
                <a:pPr algn="ctr"/>
              </a:p>
            </p:txBody>
          </p:sp>
          <p:sp>
            <p:nvSpPr>
              <p:cNvPr id="135"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w="9525">
                <a:solidFill>
                  <a:schemeClr val="accent1"/>
                </a:solidFill>
                <a:round/>
              </a:ln>
            </p:spPr>
            <p:txBody>
              <a:bodyPr anchor="ctr"/>
              <a:lstStyle/>
              <a:p>
                <a:pPr algn="ctr"/>
              </a:p>
            </p:txBody>
          </p:sp>
        </p:grpSp>
        <p:sp>
          <p:nvSpPr>
            <p:cNvPr id="95" name="矩形 30"/>
            <p:cNvSpPr/>
            <p:nvPr/>
          </p:nvSpPr>
          <p:spPr>
            <a:xfrm>
              <a:off x="3749226" y="2242038"/>
              <a:ext cx="393207" cy="227881"/>
            </a:xfrm>
            <a:prstGeom prst="rect">
              <a:avLst/>
            </a:prstGeom>
            <a:grpFill/>
            <a:ln>
              <a:solidFill>
                <a:schemeClr val="accent1"/>
              </a:solidFill>
            </a:ln>
          </p:spPr>
          <p:txBody>
            <a:bodyPr wrap="none">
              <a:spAutoFit/>
            </a:bodyPr>
            <a:lstStyle/>
            <a:p>
              <a:r>
                <a:rPr lang="zh-CN" altLang="en-US" sz="2800" dirty="0">
                  <a:solidFill>
                    <a:schemeClr val="bg1"/>
                  </a:solidFill>
                  <a:latin typeface="+mn-ea"/>
                </a:rPr>
                <a:t>例如</a:t>
              </a:r>
              <a:endParaRPr lang="zh-CN" altLang="en-US" sz="2800" dirty="0">
                <a:solidFill>
                  <a:schemeClr val="bg1"/>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500"/>
                                        <p:tgtEl>
                                          <p:spTgt spid="87"/>
                                        </p:tgtEl>
                                        <p:attrNameLst>
                                          <p:attrName>ppt_x</p:attrName>
                                        </p:attrNameLst>
                                      </p:cBhvr>
                                      <p:tavLst>
                                        <p:tav tm="0">
                                          <p:val>
                                            <p:strVal val="#ppt_x-#ppt_w*1.125000"/>
                                          </p:val>
                                        </p:tav>
                                        <p:tav tm="100000">
                                          <p:val>
                                            <p:strVal val="#ppt_x"/>
                                          </p:val>
                                        </p:tav>
                                      </p:tavLst>
                                    </p:anim>
                                    <p:animEffect transition="in" filter="wipe(right)">
                                      <p:cBhvr>
                                        <p:cTn id="16" dur="500"/>
                                        <p:tgtEl>
                                          <p:spTgt spid="87"/>
                                        </p:tgtEl>
                                      </p:cBhvr>
                                    </p:animEffect>
                                  </p:childTnLst>
                                </p:cTn>
                              </p:par>
                              <p:par>
                                <p:cTn id="17" presetID="12" presetClass="entr" presetSubtype="2"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anim calcmode="lin" valueType="num">
                                      <p:cBhvr additive="base">
                                        <p:cTn id="19" dur="500"/>
                                        <p:tgtEl>
                                          <p:spTgt spid="90"/>
                                        </p:tgtEl>
                                        <p:attrNameLst>
                                          <p:attrName>ppt_x</p:attrName>
                                        </p:attrNameLst>
                                      </p:cBhvr>
                                      <p:tavLst>
                                        <p:tav tm="0">
                                          <p:val>
                                            <p:strVal val="#ppt_x+#ppt_w*1.125000"/>
                                          </p:val>
                                        </p:tav>
                                        <p:tav tm="100000">
                                          <p:val>
                                            <p:strVal val="#ppt_x"/>
                                          </p:val>
                                        </p:tav>
                                      </p:tavLst>
                                    </p:anim>
                                    <p:animEffect transition="in" filter="wipe(left)">
                                      <p:cBhvr>
                                        <p:cTn id="20" dur="500"/>
                                        <p:tgtEl>
                                          <p:spTgt spid="90"/>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wipe(up)">
                                      <p:cBhvr>
                                        <p:cTn id="24" dur="500"/>
                                        <p:tgtEl>
                                          <p:spTgt spid="86"/>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93"/>
                                        </p:tgtEl>
                                        <p:attrNameLst>
                                          <p:attrName>style.visibility</p:attrName>
                                        </p:attrNameLst>
                                      </p:cBhvr>
                                      <p:to>
                                        <p:strVal val="visible"/>
                                      </p:to>
                                    </p:set>
                                    <p:anim calcmode="lin" valueType="num">
                                      <p:cBhvr>
                                        <p:cTn id="28" dur="500" fill="hold"/>
                                        <p:tgtEl>
                                          <p:spTgt spid="93"/>
                                        </p:tgtEl>
                                        <p:attrNameLst>
                                          <p:attrName>ppt_w</p:attrName>
                                        </p:attrNameLst>
                                      </p:cBhvr>
                                      <p:tavLst>
                                        <p:tav tm="0">
                                          <p:val>
                                            <p:fltVal val="0"/>
                                          </p:val>
                                        </p:tav>
                                        <p:tav tm="100000">
                                          <p:val>
                                            <p:strVal val="#ppt_w"/>
                                          </p:val>
                                        </p:tav>
                                      </p:tavLst>
                                    </p:anim>
                                    <p:anim calcmode="lin" valueType="num">
                                      <p:cBhvr>
                                        <p:cTn id="29" dur="500" fill="hold"/>
                                        <p:tgtEl>
                                          <p:spTgt spid="93"/>
                                        </p:tgtEl>
                                        <p:attrNameLst>
                                          <p:attrName>ppt_h</p:attrName>
                                        </p:attrNameLst>
                                      </p:cBhvr>
                                      <p:tavLst>
                                        <p:tav tm="0">
                                          <p:val>
                                            <p:fltVal val="0"/>
                                          </p:val>
                                        </p:tav>
                                        <p:tav tm="100000">
                                          <p:val>
                                            <p:strVal val="#ppt_h"/>
                                          </p:val>
                                        </p:tav>
                                      </p:tavLst>
                                    </p:anim>
                                    <p:animEffect transition="in" filter="fade">
                                      <p:cBhvr>
                                        <p:cTn id="3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548998" y="555626"/>
            <a:ext cx="5578434" cy="876848"/>
            <a:chOff x="326687" y="247818"/>
            <a:chExt cx="4861582" cy="725466"/>
          </a:xfrm>
        </p:grpSpPr>
        <p:sp>
          <p:nvSpPr>
            <p:cNvPr id="69" name="文本框 68"/>
            <p:cNvSpPr txBox="1"/>
            <p:nvPr/>
          </p:nvSpPr>
          <p:spPr bwMode="auto">
            <a:xfrm>
              <a:off x="747723" y="412399"/>
              <a:ext cx="408111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使用</a:t>
              </a:r>
              <a:r>
                <a:rPr lang="zh-CN" altLang="en-US" sz="2400" kern="0" dirty="0" smtClean="0">
                  <a:solidFill>
                    <a:srgbClr val="0070C0"/>
                  </a:solidFill>
                  <a:latin typeface="+mn-ea"/>
                </a:rPr>
                <a:t>“</a:t>
              </a:r>
              <a:r>
                <a:rPr lang="en-US" altLang="zh-CN" sz="2400" kern="0" dirty="0">
                  <a:solidFill>
                    <a:srgbClr val="0070C0"/>
                  </a:solidFill>
                  <a:latin typeface="+mn-ea"/>
                </a:rPr>
                <a:t>&lt;&lt;”</a:t>
              </a:r>
              <a:r>
                <a:rPr lang="zh-CN" altLang="en-US" sz="2400" kern="0" dirty="0">
                  <a:solidFill>
                    <a:srgbClr val="0070C0"/>
                  </a:solidFill>
                  <a:latin typeface="+mn-ea"/>
                </a:rPr>
                <a:t>运算符进行文件输出</a:t>
              </a:r>
              <a:endParaRPr lang="zh-CN" altLang="en-US" sz="2400" kern="0" dirty="0">
                <a:solidFill>
                  <a:srgbClr val="0070C0"/>
                </a:solidFill>
                <a:latin typeface="+mn-ea"/>
              </a:endParaRPr>
            </a:p>
          </p:txBody>
        </p:sp>
        <p:grpSp>
          <p:nvGrpSpPr>
            <p:cNvPr id="70" name="组合 69"/>
            <p:cNvGrpSpPr/>
            <p:nvPr/>
          </p:nvGrpSpPr>
          <p:grpSpPr>
            <a:xfrm>
              <a:off x="326687" y="247818"/>
              <a:ext cx="4861582" cy="725466"/>
              <a:chOff x="326687" y="247818"/>
              <a:chExt cx="4861582" cy="725466"/>
            </a:xfrm>
          </p:grpSpPr>
          <p:grpSp>
            <p:nvGrpSpPr>
              <p:cNvPr id="71" name="组合 70"/>
              <p:cNvGrpSpPr/>
              <p:nvPr/>
            </p:nvGrpSpPr>
            <p:grpSpPr>
              <a:xfrm>
                <a:off x="349799" y="247818"/>
                <a:ext cx="4791980" cy="261575"/>
                <a:chOff x="349799" y="247818"/>
                <a:chExt cx="4791980" cy="261575"/>
              </a:xfrm>
            </p:grpSpPr>
            <p:cxnSp>
              <p:nvCxnSpPr>
                <p:cNvPr id="86" name="直接连接符 8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0" name="任意多边形: 形状 8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1" name="任意多边形: 形状 9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2" name="组合 71"/>
              <p:cNvGrpSpPr/>
              <p:nvPr/>
            </p:nvGrpSpPr>
            <p:grpSpPr>
              <a:xfrm>
                <a:off x="349799" y="711709"/>
                <a:ext cx="4815092" cy="261575"/>
                <a:chOff x="358852" y="925118"/>
                <a:chExt cx="4815092" cy="261575"/>
              </a:xfrm>
            </p:grpSpPr>
            <p:cxnSp>
              <p:nvCxnSpPr>
                <p:cNvPr id="79" name="直接连接符 7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4" name="任意多边形: 形状 8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5" name="任意多边形: 形状 8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3" name="组合 72"/>
              <p:cNvGrpSpPr/>
              <p:nvPr/>
            </p:nvGrpSpPr>
            <p:grpSpPr>
              <a:xfrm>
                <a:off x="5138963" y="489126"/>
                <a:ext cx="49306" cy="329693"/>
                <a:chOff x="5138963" y="489126"/>
                <a:chExt cx="49306" cy="329693"/>
              </a:xfrm>
            </p:grpSpPr>
            <p:sp>
              <p:nvSpPr>
                <p:cNvPr id="77" name="椭圆 7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椭圆 7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74" name="组合 73"/>
              <p:cNvGrpSpPr/>
              <p:nvPr/>
            </p:nvGrpSpPr>
            <p:grpSpPr>
              <a:xfrm>
                <a:off x="326687" y="399838"/>
                <a:ext cx="49306" cy="329693"/>
                <a:chOff x="5138963" y="489126"/>
                <a:chExt cx="49306" cy="329693"/>
              </a:xfrm>
            </p:grpSpPr>
            <p:sp>
              <p:nvSpPr>
                <p:cNvPr id="75" name="椭圆 7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椭圆 7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98" name="组合 97"/>
          <p:cNvGrpSpPr/>
          <p:nvPr/>
        </p:nvGrpSpPr>
        <p:grpSpPr>
          <a:xfrm>
            <a:off x="1131979" y="2162800"/>
            <a:ext cx="2728820" cy="2725776"/>
            <a:chOff x="1219561" y="2329092"/>
            <a:chExt cx="2728820" cy="2725776"/>
          </a:xfrm>
        </p:grpSpPr>
        <p:sp>
          <p:nvSpPr>
            <p:cNvPr id="99" name="椭圆 98"/>
            <p:cNvSpPr/>
            <p:nvPr/>
          </p:nvSpPr>
          <p:spPr>
            <a:xfrm rot="16200000">
              <a:off x="1219560" y="2329093"/>
              <a:ext cx="2725776" cy="2725773"/>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1311659" y="3230133"/>
              <a:ext cx="2636722" cy="1323439"/>
            </a:xfrm>
            <a:prstGeom prst="rect">
              <a:avLst/>
            </a:prstGeom>
          </p:spPr>
          <p:txBody>
            <a:bodyPr wrap="square">
              <a:spAutoFit/>
            </a:bodyPr>
            <a:lstStyle/>
            <a:p>
              <a:pPr algn="ctr">
                <a:spcBef>
                  <a:spcPts val="600"/>
                </a:spcBef>
                <a:buClr>
                  <a:srgbClr val="7030A0"/>
                </a:buClr>
              </a:pPr>
              <a:r>
                <a:rPr lang="zh-CN" altLang="en-US"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定义文件流对象，并利用“</a:t>
              </a:r>
              <a:r>
                <a:rPr lang="en-US" altLang="zh-CN"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&lt;&lt;</a:t>
              </a:r>
              <a:r>
                <a:rPr lang="en-US" altLang="zh-CN" sz="2000"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a:t>
              </a:r>
              <a:r>
                <a:rPr lang="zh-CN" altLang="en-US"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运算符将内存中的数据写入到文件中。</a:t>
              </a:r>
              <a:endParaRPr lang="zh-CN" altLang="en-US" sz="2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1092845" y="2044626"/>
            <a:ext cx="779195" cy="779196"/>
            <a:chOff x="777424" y="1659420"/>
            <a:chExt cx="779195" cy="779196"/>
          </a:xfrm>
        </p:grpSpPr>
        <p:grpSp>
          <p:nvGrpSpPr>
            <p:cNvPr id="102" name="组合 101"/>
            <p:cNvGrpSpPr/>
            <p:nvPr/>
          </p:nvGrpSpPr>
          <p:grpSpPr>
            <a:xfrm>
              <a:off x="777424" y="1659420"/>
              <a:ext cx="779195" cy="779196"/>
              <a:chOff x="2124362" y="2491950"/>
              <a:chExt cx="779195" cy="779196"/>
            </a:xfrm>
          </p:grpSpPr>
          <p:sp>
            <p:nvSpPr>
              <p:cNvPr id="104" name="椭圆 10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组合 104"/>
              <p:cNvGrpSpPr/>
              <p:nvPr/>
            </p:nvGrpSpPr>
            <p:grpSpPr>
              <a:xfrm>
                <a:off x="2167109" y="2534697"/>
                <a:ext cx="693703" cy="693701"/>
                <a:chOff x="1187907" y="1083137"/>
                <a:chExt cx="850422" cy="850420"/>
              </a:xfrm>
            </p:grpSpPr>
            <p:sp>
              <p:nvSpPr>
                <p:cNvPr id="109" name="弧形 108"/>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0" name="弧形 109"/>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06" name="组合 105"/>
              <p:cNvGrpSpPr/>
              <p:nvPr/>
            </p:nvGrpSpPr>
            <p:grpSpPr>
              <a:xfrm>
                <a:off x="2167109" y="2534697"/>
                <a:ext cx="693703" cy="693701"/>
                <a:chOff x="1187907" y="1083137"/>
                <a:chExt cx="850422" cy="850420"/>
              </a:xfrm>
            </p:grpSpPr>
            <p:sp>
              <p:nvSpPr>
                <p:cNvPr id="107" name="弧形 10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弧形 107"/>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03" name="矩形 10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例1</a:t>
              </a:r>
              <a:endParaRPr lang="zh-CN" altLang="en-US" sz="2400" dirty="0">
                <a:solidFill>
                  <a:srgbClr val="0070C0"/>
                </a:solidFill>
              </a:endParaRPr>
            </a:p>
          </p:txBody>
        </p:sp>
      </p:grpSp>
      <p:sp>
        <p:nvSpPr>
          <p:cNvPr id="2" name="矩形 1"/>
          <p:cNvSpPr/>
          <p:nvPr/>
        </p:nvSpPr>
        <p:spPr>
          <a:xfrm>
            <a:off x="4221046" y="1510928"/>
            <a:ext cx="7053507" cy="3816429"/>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#include &lt;</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int main()</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int x=10;</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double y=123.45;</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a:t>
            </a:r>
            <a:r>
              <a:rPr lang="en-US" altLang="zh-CN" sz="2200" dirty="0">
                <a:latin typeface="Times New Roman" panose="02020603050405020304" pitchFamily="18" charset="0"/>
                <a:cs typeface="Times New Roman" panose="02020603050405020304" pitchFamily="18" charset="0"/>
              </a:rPr>
              <a:t>("file.txt",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::out);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a:t>
            </a:r>
            <a:r>
              <a:rPr lang="en-US" altLang="zh-CN" sz="2200" dirty="0">
                <a:latin typeface="Times New Roman" panose="02020603050405020304" pitchFamily="18" charset="0"/>
                <a:cs typeface="Times New Roman" panose="02020603050405020304" pitchFamily="18" charset="0"/>
              </a:rPr>
              <a:t>&lt;&lt;x;     // </a:t>
            </a:r>
            <a:r>
              <a:rPr lang="zh-CN" altLang="en-US" sz="2200" dirty="0">
                <a:latin typeface="Times New Roman" panose="02020603050405020304" pitchFamily="18" charset="0"/>
                <a:cs typeface="Times New Roman" panose="02020603050405020304" pitchFamily="18" charset="0"/>
              </a:rPr>
              <a:t>等价于：</a:t>
            </a:r>
            <a:r>
              <a:rPr lang="en-US" altLang="zh-CN" sz="2200" dirty="0" err="1">
                <a:latin typeface="Times New Roman" panose="02020603050405020304" pitchFamily="18" charset="0"/>
                <a:cs typeface="Times New Roman" panose="02020603050405020304" pitchFamily="18" charset="0"/>
              </a:rPr>
              <a:t>outfile.operator</a:t>
            </a:r>
            <a:r>
              <a:rPr lang="en-US" altLang="zh-CN" sz="2200" dirty="0">
                <a:latin typeface="Times New Roman" panose="02020603050405020304" pitchFamily="18" charset="0"/>
                <a:cs typeface="Times New Roman" panose="02020603050405020304" pitchFamily="18" charset="0"/>
              </a:rPr>
              <a:t>&lt;&lt;(x);</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等价于：</a:t>
            </a:r>
            <a:r>
              <a:rPr lang="en-US" altLang="zh-CN" sz="2200" dirty="0" err="1">
                <a:latin typeface="Times New Roman" panose="02020603050405020304" pitchFamily="18" charset="0"/>
                <a:cs typeface="Times New Roman" panose="02020603050405020304" pitchFamily="18" charset="0"/>
              </a:rPr>
              <a:t>outfile.operator</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a:t>
            </a:r>
            <a:r>
              <a:rPr lang="en-US" altLang="zh-CN" sz="2200" dirty="0">
                <a:latin typeface="Times New Roman" panose="02020603050405020304" pitchFamily="18" charset="0"/>
                <a:cs typeface="Times New Roman" panose="02020603050405020304" pitchFamily="18" charset="0"/>
              </a:rPr>
              <a:t>&lt;&lt;y;</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outfile.close</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关闭文件</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pic>
        <p:nvPicPr>
          <p:cNvPr id="111" name="图片 110"/>
          <p:cNvPicPr>
            <a:picLocks noChangeAspect="1"/>
          </p:cNvPicPr>
          <p:nvPr/>
        </p:nvPicPr>
        <p:blipFill>
          <a:blip r:embed="rId1"/>
          <a:stretch>
            <a:fillRect/>
          </a:stretch>
        </p:blipFill>
        <p:spPr>
          <a:xfrm>
            <a:off x="1788655" y="4915937"/>
            <a:ext cx="3416437" cy="1836066"/>
          </a:xfrm>
          <a:prstGeom prst="rect">
            <a:avLst/>
          </a:prstGeom>
        </p:spPr>
      </p:pic>
      <p:pic>
        <p:nvPicPr>
          <p:cNvPr id="112" name="图片 111"/>
          <p:cNvPicPr>
            <a:picLocks noChangeAspect="1"/>
          </p:cNvPicPr>
          <p:nvPr/>
        </p:nvPicPr>
        <p:blipFill>
          <a:blip r:embed="rId2"/>
          <a:stretch>
            <a:fillRect/>
          </a:stretch>
        </p:blipFill>
        <p:spPr>
          <a:xfrm>
            <a:off x="7266802" y="4897578"/>
            <a:ext cx="3416437" cy="1836066"/>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p:cTn id="11" dur="500" fill="hold"/>
                                        <p:tgtEl>
                                          <p:spTgt spid="98"/>
                                        </p:tgtEl>
                                        <p:attrNameLst>
                                          <p:attrName>ppt_w</p:attrName>
                                        </p:attrNameLst>
                                      </p:cBhvr>
                                      <p:tavLst>
                                        <p:tav tm="0">
                                          <p:val>
                                            <p:fltVal val="0"/>
                                          </p:val>
                                        </p:tav>
                                        <p:tav tm="100000">
                                          <p:val>
                                            <p:strVal val="#ppt_w"/>
                                          </p:val>
                                        </p:tav>
                                      </p:tavLst>
                                    </p:anim>
                                    <p:anim calcmode="lin" valueType="num">
                                      <p:cBhvr>
                                        <p:cTn id="12" dur="500" fill="hold"/>
                                        <p:tgtEl>
                                          <p:spTgt spid="98"/>
                                        </p:tgtEl>
                                        <p:attrNameLst>
                                          <p:attrName>ppt_h</p:attrName>
                                        </p:attrNameLst>
                                      </p:cBhvr>
                                      <p:tavLst>
                                        <p:tav tm="0">
                                          <p:val>
                                            <p:fltVal val="0"/>
                                          </p:val>
                                        </p:tav>
                                        <p:tav tm="100000">
                                          <p:val>
                                            <p:strVal val="#ppt_h"/>
                                          </p:val>
                                        </p:tav>
                                      </p:tavLst>
                                    </p:anim>
                                    <p:animEffect transition="in" filter="fade">
                                      <p:cBhvr>
                                        <p:cTn id="13" dur="500"/>
                                        <p:tgtEl>
                                          <p:spTgt spid="98"/>
                                        </p:tgtEl>
                                      </p:cBhvr>
                                    </p:animEffect>
                                  </p:childTnLst>
                                </p:cTn>
                              </p:par>
                              <p:par>
                                <p:cTn id="14" presetID="23" presetClass="entr" presetSubtype="288"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 calcmode="lin" valueType="num">
                                      <p:cBhvr>
                                        <p:cTn id="16" dur="500" fill="hold"/>
                                        <p:tgtEl>
                                          <p:spTgt spid="101"/>
                                        </p:tgtEl>
                                        <p:attrNameLst>
                                          <p:attrName>ppt_w</p:attrName>
                                        </p:attrNameLst>
                                      </p:cBhvr>
                                      <p:tavLst>
                                        <p:tav tm="0">
                                          <p:val>
                                            <p:strVal val="4/3*#ppt_w"/>
                                          </p:val>
                                        </p:tav>
                                        <p:tav tm="100000">
                                          <p:val>
                                            <p:strVal val="#ppt_w"/>
                                          </p:val>
                                        </p:tav>
                                      </p:tavLst>
                                    </p:anim>
                                    <p:anim calcmode="lin" valueType="num">
                                      <p:cBhvr>
                                        <p:cTn id="17" dur="500" fill="hold"/>
                                        <p:tgtEl>
                                          <p:spTgt spid="101"/>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1"/>
                                        </p:tgtEl>
                                        <p:attrNameLst>
                                          <p:attrName>style.visibility</p:attrName>
                                        </p:attrNameLst>
                                      </p:cBhvr>
                                      <p:to>
                                        <p:strVal val="visible"/>
                                      </p:to>
                                    </p:set>
                                    <p:anim calcmode="lin" valueType="num">
                                      <p:cBhvr additive="base">
                                        <p:cTn id="26" dur="500" fill="hold"/>
                                        <p:tgtEl>
                                          <p:spTgt spid="111"/>
                                        </p:tgtEl>
                                        <p:attrNameLst>
                                          <p:attrName>ppt_x</p:attrName>
                                        </p:attrNameLst>
                                      </p:cBhvr>
                                      <p:tavLst>
                                        <p:tav tm="0">
                                          <p:val>
                                            <p:strVal val="#ppt_x"/>
                                          </p:val>
                                        </p:tav>
                                        <p:tav tm="100000">
                                          <p:val>
                                            <p:strVal val="#ppt_x"/>
                                          </p:val>
                                        </p:tav>
                                      </p:tavLst>
                                    </p:anim>
                                    <p:anim calcmode="lin" valueType="num">
                                      <p:cBhvr additive="base">
                                        <p:cTn id="27"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 calcmode="lin" valueType="num">
                                      <p:cBhvr additive="base">
                                        <p:cTn id="32" dur="500" fill="hold"/>
                                        <p:tgtEl>
                                          <p:spTgt spid="112"/>
                                        </p:tgtEl>
                                        <p:attrNameLst>
                                          <p:attrName>ppt_x</p:attrName>
                                        </p:attrNameLst>
                                      </p:cBhvr>
                                      <p:tavLst>
                                        <p:tav tm="0">
                                          <p:val>
                                            <p:strVal val="#ppt_x"/>
                                          </p:val>
                                        </p:tav>
                                        <p:tav tm="100000">
                                          <p:val>
                                            <p:strVal val="#ppt_x"/>
                                          </p:val>
                                        </p:tav>
                                      </p:tavLst>
                                    </p:anim>
                                    <p:anim calcmode="lin" valueType="num">
                                      <p:cBhvr additive="base">
                                        <p:cTn id="33"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7"/>
          <p:cNvSpPr txBox="1"/>
          <p:nvPr/>
        </p:nvSpPr>
        <p:spPr bwMode="auto">
          <a:xfrm>
            <a:off x="632097" y="1723815"/>
            <a:ext cx="7871824" cy="461666"/>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latin typeface="Times New Roman" panose="02020603050405020304" pitchFamily="18" charset="0"/>
                <a:ea typeface="锐字锐线梦想黑简1.0" panose="02010604000000000000" pitchFamily="2" charset="-122"/>
                <a:cs typeface="Times New Roman" panose="02020603050405020304" pitchFamily="18" charset="0"/>
              </a:rPr>
              <a:t>C++</a:t>
            </a:r>
            <a:r>
              <a:rPr lang="zh-CN" altLang="en-US" sz="2400" kern="0" dirty="0">
                <a:latin typeface="Times New Roman" panose="02020603050405020304" pitchFamily="18" charset="0"/>
                <a:ea typeface="锐字锐线梦想黑简1.0" panose="02010604000000000000" pitchFamily="2" charset="-122"/>
                <a:cs typeface="Times New Roman" panose="02020603050405020304" pitchFamily="18" charset="0"/>
              </a:rPr>
              <a:t>用继承方法建立了</a:t>
            </a:r>
            <a:r>
              <a:rPr lang="en-US" altLang="zh-CN" sz="2400" kern="0" dirty="0">
                <a:latin typeface="Times New Roman" panose="02020603050405020304" pitchFamily="18" charset="0"/>
                <a:ea typeface="锐字锐线梦想黑简1.0" panose="02010604000000000000" pitchFamily="2" charset="-122"/>
                <a:cs typeface="Times New Roman" panose="02020603050405020304" pitchFamily="18" charset="0"/>
              </a:rPr>
              <a:t>I/O</a:t>
            </a:r>
            <a:r>
              <a:rPr lang="zh-CN" altLang="en-US" sz="2400" kern="0" dirty="0">
                <a:latin typeface="Times New Roman" panose="02020603050405020304" pitchFamily="18" charset="0"/>
                <a:ea typeface="锐字锐线梦想黑简1.0" panose="02010604000000000000" pitchFamily="2" charset="-122"/>
                <a:cs typeface="Times New Roman" panose="02020603050405020304" pitchFamily="18" charset="0"/>
              </a:rPr>
              <a:t>流类库，其类层次关系如下</a:t>
            </a:r>
            <a:r>
              <a:rPr lang="zh-CN" altLang="en-US" sz="2400" kern="0" dirty="0">
                <a:solidFill>
                  <a:srgbClr val="44546A"/>
                </a:solidFill>
                <a:latin typeface="Times New Roman" panose="02020603050405020304" pitchFamily="18" charset="0"/>
                <a:ea typeface="锐字锐线梦想黑简1.0" panose="02010604000000000000" pitchFamily="2" charset="-122"/>
                <a:cs typeface="Times New Roman" panose="02020603050405020304" pitchFamily="18" charset="0"/>
              </a:rPr>
              <a:t>。</a:t>
            </a:r>
            <a:endParaRPr lang="zh-CN" altLang="en-US" sz="2400" kern="0" dirty="0">
              <a:solidFill>
                <a:srgbClr val="44546A"/>
              </a:solidFill>
              <a:latin typeface="Times New Roman" panose="02020603050405020304" pitchFamily="18" charset="0"/>
              <a:ea typeface="锐字锐线梦想黑简1.0" panose="02010604000000000000" pitchFamily="2" charset="-122"/>
              <a:cs typeface="Times New Roman" panose="02020603050405020304" pitchFamily="18" charset="0"/>
            </a:endParaRPr>
          </a:p>
        </p:txBody>
      </p:sp>
      <p:grpSp>
        <p:nvGrpSpPr>
          <p:cNvPr id="3" name="组合 2"/>
          <p:cNvGrpSpPr/>
          <p:nvPr/>
        </p:nvGrpSpPr>
        <p:grpSpPr>
          <a:xfrm>
            <a:off x="1837550" y="2456930"/>
            <a:ext cx="8535113" cy="3733882"/>
            <a:chOff x="1837550" y="2118602"/>
            <a:chExt cx="8535113" cy="3733882"/>
          </a:xfrm>
        </p:grpSpPr>
        <p:sp>
          <p:nvSpPr>
            <p:cNvPr id="46" name="Text Box 19"/>
            <p:cNvSpPr txBox="1">
              <a:spLocks noChangeArrowheads="1"/>
            </p:cNvSpPr>
            <p:nvPr/>
          </p:nvSpPr>
          <p:spPr bwMode="auto">
            <a:xfrm>
              <a:off x="4372562" y="2118602"/>
              <a:ext cx="2028010" cy="511884"/>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ios</a:t>
              </a:r>
              <a:endParaRPr kumimoji="0" lang="en-US" altLang="zh-CN"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Text Box 18"/>
            <p:cNvSpPr txBox="1">
              <a:spLocks noChangeArrowheads="1"/>
            </p:cNvSpPr>
            <p:nvPr/>
          </p:nvSpPr>
          <p:spPr bwMode="auto">
            <a:xfrm>
              <a:off x="8336089" y="2122691"/>
              <a:ext cx="2028010" cy="507796"/>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streambuf</a:t>
              </a:r>
              <a:endParaRPr lang="en-US" altLang="zh-CN" dirty="0"/>
            </a:p>
          </p:txBody>
        </p:sp>
        <p:sp>
          <p:nvSpPr>
            <p:cNvPr id="52" name="Text Box 17"/>
            <p:cNvSpPr txBox="1">
              <a:spLocks noChangeArrowheads="1"/>
            </p:cNvSpPr>
            <p:nvPr/>
          </p:nvSpPr>
          <p:spPr bwMode="auto">
            <a:xfrm>
              <a:off x="3081076" y="3295870"/>
              <a:ext cx="2028010" cy="493466"/>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istream</a:t>
              </a:r>
              <a:endParaRPr lang="en-US" altLang="zh-CN" dirty="0"/>
            </a:p>
          </p:txBody>
        </p:sp>
        <p:sp>
          <p:nvSpPr>
            <p:cNvPr id="53" name="Text Box 16"/>
            <p:cNvSpPr txBox="1">
              <a:spLocks noChangeArrowheads="1"/>
            </p:cNvSpPr>
            <p:nvPr/>
          </p:nvSpPr>
          <p:spPr bwMode="auto">
            <a:xfrm>
              <a:off x="5713721" y="3295869"/>
              <a:ext cx="2028010" cy="493467"/>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ostream</a:t>
              </a:r>
              <a:endParaRPr lang="en-US" altLang="zh-CN" dirty="0"/>
            </a:p>
          </p:txBody>
        </p:sp>
        <p:sp>
          <p:nvSpPr>
            <p:cNvPr id="54" name="Text Box 15"/>
            <p:cNvSpPr txBox="1">
              <a:spLocks noChangeArrowheads="1"/>
            </p:cNvSpPr>
            <p:nvPr/>
          </p:nvSpPr>
          <p:spPr bwMode="auto">
            <a:xfrm>
              <a:off x="4453066" y="4343868"/>
              <a:ext cx="2028010" cy="493466"/>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dirty="0"/>
                <a:t>iostream</a:t>
              </a:r>
              <a:endParaRPr lang="en-US" altLang="zh-CN" dirty="0"/>
            </a:p>
          </p:txBody>
        </p:sp>
        <p:sp>
          <p:nvSpPr>
            <p:cNvPr id="55" name="Text Box 14"/>
            <p:cNvSpPr txBox="1">
              <a:spLocks noChangeArrowheads="1"/>
            </p:cNvSpPr>
            <p:nvPr/>
          </p:nvSpPr>
          <p:spPr bwMode="auto">
            <a:xfrm>
              <a:off x="1837550" y="4343867"/>
              <a:ext cx="2028010" cy="493467"/>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ifstream</a:t>
              </a:r>
              <a:endParaRPr lang="en-US" altLang="zh-CN"/>
            </a:p>
          </p:txBody>
        </p:sp>
        <p:sp>
          <p:nvSpPr>
            <p:cNvPr id="56" name="Text Box 13"/>
            <p:cNvSpPr txBox="1">
              <a:spLocks noChangeArrowheads="1"/>
            </p:cNvSpPr>
            <p:nvPr/>
          </p:nvSpPr>
          <p:spPr bwMode="auto">
            <a:xfrm>
              <a:off x="7229590" y="4332962"/>
              <a:ext cx="2028010" cy="519368"/>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ofstream</a:t>
              </a:r>
              <a:endParaRPr lang="en-US" altLang="zh-CN" dirty="0"/>
            </a:p>
          </p:txBody>
        </p:sp>
        <p:sp>
          <p:nvSpPr>
            <p:cNvPr id="57" name="Text Box 12"/>
            <p:cNvSpPr txBox="1">
              <a:spLocks noChangeArrowheads="1"/>
            </p:cNvSpPr>
            <p:nvPr/>
          </p:nvSpPr>
          <p:spPr bwMode="auto">
            <a:xfrm>
              <a:off x="4463343" y="5359318"/>
              <a:ext cx="2029723" cy="493166"/>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fstream</a:t>
              </a:r>
              <a:endParaRPr lang="en-US" altLang="zh-CN"/>
            </a:p>
          </p:txBody>
        </p:sp>
        <p:sp>
          <p:nvSpPr>
            <p:cNvPr id="58" name="Text Box 11"/>
            <p:cNvSpPr txBox="1">
              <a:spLocks noChangeArrowheads="1"/>
            </p:cNvSpPr>
            <p:nvPr/>
          </p:nvSpPr>
          <p:spPr bwMode="auto">
            <a:xfrm>
              <a:off x="8342940" y="3269969"/>
              <a:ext cx="2029723" cy="519367"/>
            </a:xfrm>
            <a:prstGeom prst="rect">
              <a:avLst/>
            </a:prstGeom>
            <a:solidFill>
              <a:srgbClr val="0070C0"/>
            </a:solidFill>
            <a:ln w="19050">
              <a:solidFill>
                <a:schemeClr val="tx2"/>
              </a:solidFill>
              <a:miter lim="800000"/>
            </a:ln>
          </p:spPr>
          <p:txBody>
            <a:bodyPr vert="horz" wrap="square" lIns="91440" tIns="45720" rIns="91440" bIns="45720" numCol="1" anchor="ctr" anchorCtr="0" compatLnSpc="1"/>
            <a:lstStyle>
              <a:defPPr>
                <a:defRPr lang="zh-CN"/>
              </a:defPPr>
              <a:lvl1pPr marR="0" lvl="0" indent="0" algn="ctr" fontAlgn="base">
                <a:lnSpc>
                  <a:spcPct val="100000"/>
                </a:lnSpc>
                <a:spcBef>
                  <a:spcPct val="0"/>
                </a:spcBef>
                <a:spcAft>
                  <a:spcPct val="0"/>
                </a:spcAft>
                <a:buClrTx/>
                <a:buSzTx/>
                <a:buFontTx/>
                <a:buNone/>
                <a:defRPr kumimoji="0" sz="2800" b="1" i="0" u="none" strike="noStrike" cap="none" normalizeH="0" baseline="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a:t>filebuf</a:t>
              </a:r>
              <a:endParaRPr lang="en-US" altLang="zh-CN"/>
            </a:p>
          </p:txBody>
        </p:sp>
        <p:sp>
          <p:nvSpPr>
            <p:cNvPr id="59" name="AutoShape 10"/>
            <p:cNvSpPr>
              <a:spLocks noChangeShapeType="1"/>
            </p:cNvSpPr>
            <p:nvPr/>
          </p:nvSpPr>
          <p:spPr bwMode="auto">
            <a:xfrm flipV="1">
              <a:off x="4095081" y="2692784"/>
              <a:ext cx="1291486" cy="584798"/>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sp>
          <p:nvSpPr>
            <p:cNvPr id="60" name="AutoShape 9"/>
            <p:cNvSpPr>
              <a:spLocks noChangeShapeType="1"/>
            </p:cNvSpPr>
            <p:nvPr/>
          </p:nvSpPr>
          <p:spPr bwMode="auto">
            <a:xfrm flipH="1" flipV="1">
              <a:off x="5386567" y="2692784"/>
              <a:ext cx="1341159" cy="584798"/>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sp>
          <p:nvSpPr>
            <p:cNvPr id="61" name="AutoShape 8"/>
            <p:cNvSpPr>
              <a:spLocks noChangeShapeType="1"/>
            </p:cNvSpPr>
            <p:nvPr/>
          </p:nvSpPr>
          <p:spPr bwMode="auto">
            <a:xfrm flipH="1" flipV="1">
              <a:off x="4095081" y="3841257"/>
              <a:ext cx="1371990" cy="493466"/>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sp>
          <p:nvSpPr>
            <p:cNvPr id="62" name="AutoShape 7"/>
            <p:cNvSpPr>
              <a:spLocks noChangeShapeType="1"/>
            </p:cNvSpPr>
            <p:nvPr/>
          </p:nvSpPr>
          <p:spPr bwMode="auto">
            <a:xfrm flipV="1">
              <a:off x="5467071" y="3841257"/>
              <a:ext cx="1260655" cy="493466"/>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sp>
          <p:nvSpPr>
            <p:cNvPr id="63" name="AutoShape 6"/>
            <p:cNvSpPr>
              <a:spLocks noChangeShapeType="1"/>
            </p:cNvSpPr>
            <p:nvPr/>
          </p:nvSpPr>
          <p:spPr bwMode="auto">
            <a:xfrm flipV="1">
              <a:off x="2851555" y="3841257"/>
              <a:ext cx="1243526" cy="493466"/>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sp>
          <p:nvSpPr>
            <p:cNvPr id="64" name="AutoShape 5"/>
            <p:cNvSpPr>
              <a:spLocks noChangeShapeType="1"/>
            </p:cNvSpPr>
            <p:nvPr/>
          </p:nvSpPr>
          <p:spPr bwMode="auto">
            <a:xfrm flipH="1" flipV="1">
              <a:off x="6727726" y="3841257"/>
              <a:ext cx="1515869" cy="482560"/>
            </a:xfrm>
            <a:prstGeom prst="straightConnector1">
              <a:avLst/>
            </a:prstGeom>
            <a:solidFill>
              <a:srgbClr val="0070C0"/>
            </a:solidFill>
            <a:ln w="19050">
              <a:solidFill>
                <a:schemeClr val="tx2"/>
              </a:solidFill>
              <a:round/>
              <a:tailEnd type="triangle" w="med" len="med"/>
            </a:ln>
          </p:spPr>
          <p:txBody>
            <a:bodyPr vert="horz" wrap="square" lIns="91440" tIns="45720" rIns="91440" bIns="45720" numCol="1" anchor="ctr" anchorCtr="0" compatLnSpc="1"/>
            <a:lstStyle/>
            <a:p>
              <a:endParaRPr lang="zh-CN" altLang="en-US" sz="2800" b="1">
                <a:solidFill>
                  <a:schemeClr val="tx2"/>
                </a:solidFill>
                <a:latin typeface="Times New Roman" panose="02020603050405020304" pitchFamily="18" charset="0"/>
                <a:cs typeface="Times New Roman" panose="02020603050405020304" pitchFamily="18" charset="0"/>
              </a:endParaRPr>
            </a:p>
          </p:txBody>
        </p:sp>
        <p:cxnSp>
          <p:nvCxnSpPr>
            <p:cNvPr id="21" name="直接连接符 20"/>
            <p:cNvCxnSpPr/>
            <p:nvPr/>
          </p:nvCxnSpPr>
          <p:spPr>
            <a:xfrm>
              <a:off x="6400572" y="2432304"/>
              <a:ext cx="1935517" cy="0"/>
            </a:xfrm>
            <a:prstGeom prst="line">
              <a:avLst/>
            </a:prstGeom>
            <a:solidFill>
              <a:srgbClr val="0070C0"/>
            </a:solidFill>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5486400" y="4869204"/>
              <a:ext cx="0" cy="444393"/>
            </a:xfrm>
            <a:prstGeom prst="straightConnector1">
              <a:avLst/>
            </a:prstGeom>
            <a:solidFill>
              <a:srgbClr val="0070C0"/>
            </a:solidFill>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9391650" y="2674496"/>
              <a:ext cx="0" cy="604617"/>
            </a:xfrm>
            <a:prstGeom prst="straightConnector1">
              <a:avLst/>
            </a:prstGeom>
            <a:solidFill>
              <a:srgbClr val="0070C0"/>
            </a:solidFill>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49001" y="555626"/>
            <a:ext cx="5578435" cy="876848"/>
            <a:chOff x="326687" y="247818"/>
            <a:chExt cx="4861582" cy="725466"/>
          </a:xfrm>
        </p:grpSpPr>
        <p:sp>
          <p:nvSpPr>
            <p:cNvPr id="23" name="文本框 22"/>
            <p:cNvSpPr txBox="1"/>
            <p:nvPr/>
          </p:nvSpPr>
          <p:spPr bwMode="auto">
            <a:xfrm>
              <a:off x="679585" y="404982"/>
              <a:ext cx="43347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err="1">
                  <a:solidFill>
                    <a:srgbClr val="0070C0"/>
                  </a:solidFill>
                  <a:latin typeface="Times New Roman" panose="02020603050405020304" pitchFamily="18" charset="0"/>
                  <a:cs typeface="Times New Roman" panose="02020603050405020304" pitchFamily="18" charset="0"/>
                </a:rPr>
                <a:t>cout</a:t>
              </a:r>
              <a:r>
                <a:rPr lang="zh-CN" altLang="en-US" sz="2400" kern="0" dirty="0">
                  <a:solidFill>
                    <a:srgbClr val="0070C0"/>
                  </a:solidFill>
                  <a:latin typeface="Times New Roman" panose="02020603050405020304" pitchFamily="18" charset="0"/>
                  <a:cs typeface="Times New Roman" panose="02020603050405020304" pitchFamily="18" charset="0"/>
                </a:rPr>
                <a:t>和</a:t>
              </a:r>
              <a:r>
                <a:rPr lang="en-US" altLang="zh-CN" sz="2400" kern="0" dirty="0" err="1">
                  <a:solidFill>
                    <a:srgbClr val="0070C0"/>
                  </a:solidFill>
                  <a:latin typeface="Times New Roman" panose="02020603050405020304" pitchFamily="18" charset="0"/>
                  <a:cs typeface="Times New Roman" panose="02020603050405020304" pitchFamily="18" charset="0"/>
                </a:rPr>
                <a:t>cin</a:t>
              </a:r>
              <a:r>
                <a:rPr lang="zh-CN" altLang="en-US" sz="2400" kern="0" dirty="0">
                  <a:solidFill>
                    <a:srgbClr val="0070C0"/>
                  </a:solidFill>
                  <a:latin typeface="Times New Roman" panose="02020603050405020304" pitchFamily="18" charset="0"/>
                  <a:cs typeface="Times New Roman" panose="02020603050405020304" pitchFamily="18" charset="0"/>
                </a:rPr>
                <a:t>对象及插入和提取运算符</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24" name="组合 23"/>
            <p:cNvGrpSpPr/>
            <p:nvPr/>
          </p:nvGrpSpPr>
          <p:grpSpPr>
            <a:xfrm>
              <a:off x="326687" y="247818"/>
              <a:ext cx="4861582" cy="725466"/>
              <a:chOff x="326687" y="247818"/>
              <a:chExt cx="4861582" cy="725466"/>
            </a:xfrm>
          </p:grpSpPr>
          <p:grpSp>
            <p:nvGrpSpPr>
              <p:cNvPr id="25" name="组合 24"/>
              <p:cNvGrpSpPr/>
              <p:nvPr/>
            </p:nvGrpSpPr>
            <p:grpSpPr>
              <a:xfrm>
                <a:off x="349799" y="247818"/>
                <a:ext cx="4791980" cy="261575"/>
                <a:chOff x="349799" y="247818"/>
                <a:chExt cx="4791980" cy="261575"/>
              </a:xfrm>
            </p:grpSpPr>
            <p:cxnSp>
              <p:nvCxnSpPr>
                <p:cNvPr id="42" name="直接连接符 4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4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49" name="任意多边形: 形状 4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26" name="组合 25"/>
              <p:cNvGrpSpPr/>
              <p:nvPr/>
            </p:nvGrpSpPr>
            <p:grpSpPr>
              <a:xfrm>
                <a:off x="349799" y="711709"/>
                <a:ext cx="4815092" cy="261575"/>
                <a:chOff x="358852" y="925118"/>
                <a:chExt cx="4815092" cy="261575"/>
              </a:xfrm>
            </p:grpSpPr>
            <p:cxnSp>
              <p:nvCxnSpPr>
                <p:cNvPr id="35" name="直接连接符 3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0" name="任意多边形: 形状 3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41" name="任意多边形: 形状 4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27" name="组合 26"/>
              <p:cNvGrpSpPr/>
              <p:nvPr/>
            </p:nvGrpSpPr>
            <p:grpSpPr>
              <a:xfrm>
                <a:off x="5138963" y="489126"/>
                <a:ext cx="49306" cy="329693"/>
                <a:chOff x="5138963" y="489126"/>
                <a:chExt cx="49306" cy="329693"/>
              </a:xfrm>
            </p:grpSpPr>
            <p:sp>
              <p:nvSpPr>
                <p:cNvPr id="32" name="椭圆 3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26687" y="399838"/>
                <a:ext cx="49306" cy="329693"/>
                <a:chOff x="5138963" y="489126"/>
                <a:chExt cx="49306" cy="329693"/>
              </a:xfrm>
            </p:grpSpPr>
            <p:sp>
              <p:nvSpPr>
                <p:cNvPr id="30" name="椭圆 2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548998" y="555626"/>
            <a:ext cx="5578434" cy="876848"/>
            <a:chOff x="326687" y="247818"/>
            <a:chExt cx="4861582" cy="725466"/>
          </a:xfrm>
        </p:grpSpPr>
        <p:sp>
          <p:nvSpPr>
            <p:cNvPr id="69" name="文本框 68"/>
            <p:cNvSpPr txBox="1"/>
            <p:nvPr/>
          </p:nvSpPr>
          <p:spPr bwMode="auto">
            <a:xfrm>
              <a:off x="747723" y="412399"/>
              <a:ext cx="408111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使用</a:t>
              </a:r>
              <a:r>
                <a:rPr lang="zh-CN" altLang="en-US" sz="2400" kern="0" dirty="0" smtClean="0">
                  <a:solidFill>
                    <a:srgbClr val="0070C0"/>
                  </a:solidFill>
                  <a:latin typeface="+mn-ea"/>
                </a:rPr>
                <a:t>“</a:t>
              </a:r>
              <a:r>
                <a:rPr lang="en-US" altLang="zh-CN" sz="2400" kern="0" dirty="0">
                  <a:solidFill>
                    <a:srgbClr val="0070C0"/>
                  </a:solidFill>
                  <a:latin typeface="+mn-ea"/>
                </a:rPr>
                <a:t>&gt;&gt;”</a:t>
              </a:r>
              <a:r>
                <a:rPr lang="zh-CN" altLang="en-US" sz="2400" kern="0" dirty="0">
                  <a:solidFill>
                    <a:srgbClr val="0070C0"/>
                  </a:solidFill>
                  <a:latin typeface="+mn-ea"/>
                </a:rPr>
                <a:t>运算符进行文件输入</a:t>
              </a:r>
              <a:endParaRPr lang="zh-CN" altLang="en-US" sz="2400" kern="0" dirty="0">
                <a:solidFill>
                  <a:srgbClr val="0070C0"/>
                </a:solidFill>
                <a:latin typeface="+mn-ea"/>
              </a:endParaRPr>
            </a:p>
          </p:txBody>
        </p:sp>
        <p:grpSp>
          <p:nvGrpSpPr>
            <p:cNvPr id="70" name="组合 69"/>
            <p:cNvGrpSpPr/>
            <p:nvPr/>
          </p:nvGrpSpPr>
          <p:grpSpPr>
            <a:xfrm>
              <a:off x="326687" y="247818"/>
              <a:ext cx="4861582" cy="725466"/>
              <a:chOff x="326687" y="247818"/>
              <a:chExt cx="4861582" cy="725466"/>
            </a:xfrm>
          </p:grpSpPr>
          <p:grpSp>
            <p:nvGrpSpPr>
              <p:cNvPr id="71" name="组合 70"/>
              <p:cNvGrpSpPr/>
              <p:nvPr/>
            </p:nvGrpSpPr>
            <p:grpSpPr>
              <a:xfrm>
                <a:off x="349799" y="247818"/>
                <a:ext cx="4791980" cy="261575"/>
                <a:chOff x="349799" y="247818"/>
                <a:chExt cx="4791980" cy="261575"/>
              </a:xfrm>
            </p:grpSpPr>
            <p:cxnSp>
              <p:nvCxnSpPr>
                <p:cNvPr id="86" name="直接连接符 8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0" name="任意多边形: 形状 8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1" name="任意多边形: 形状 9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2" name="组合 71"/>
              <p:cNvGrpSpPr/>
              <p:nvPr/>
            </p:nvGrpSpPr>
            <p:grpSpPr>
              <a:xfrm>
                <a:off x="349799" y="711709"/>
                <a:ext cx="4815092" cy="261575"/>
                <a:chOff x="358852" y="925118"/>
                <a:chExt cx="4815092" cy="261575"/>
              </a:xfrm>
            </p:grpSpPr>
            <p:cxnSp>
              <p:nvCxnSpPr>
                <p:cNvPr id="79" name="直接连接符 7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4" name="任意多边形: 形状 8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5" name="任意多边形: 形状 8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3" name="组合 72"/>
              <p:cNvGrpSpPr/>
              <p:nvPr/>
            </p:nvGrpSpPr>
            <p:grpSpPr>
              <a:xfrm>
                <a:off x="5138963" y="489126"/>
                <a:ext cx="49306" cy="329693"/>
                <a:chOff x="5138963" y="489126"/>
                <a:chExt cx="49306" cy="329693"/>
              </a:xfrm>
            </p:grpSpPr>
            <p:sp>
              <p:nvSpPr>
                <p:cNvPr id="77" name="椭圆 7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8" name="椭圆 7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74" name="组合 73"/>
              <p:cNvGrpSpPr/>
              <p:nvPr/>
            </p:nvGrpSpPr>
            <p:grpSpPr>
              <a:xfrm>
                <a:off x="326687" y="399838"/>
                <a:ext cx="49306" cy="329693"/>
                <a:chOff x="5138963" y="489126"/>
                <a:chExt cx="49306" cy="329693"/>
              </a:xfrm>
            </p:grpSpPr>
            <p:sp>
              <p:nvSpPr>
                <p:cNvPr id="75" name="椭圆 7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6" name="椭圆 7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98" name="组合 97"/>
          <p:cNvGrpSpPr/>
          <p:nvPr/>
        </p:nvGrpSpPr>
        <p:grpSpPr>
          <a:xfrm>
            <a:off x="765921" y="2493650"/>
            <a:ext cx="3233205" cy="3045653"/>
            <a:chOff x="1224826" y="2329091"/>
            <a:chExt cx="2725773" cy="2725776"/>
          </a:xfrm>
        </p:grpSpPr>
        <p:sp>
          <p:nvSpPr>
            <p:cNvPr id="99" name="椭圆 98"/>
            <p:cNvSpPr/>
            <p:nvPr/>
          </p:nvSpPr>
          <p:spPr>
            <a:xfrm rot="16200000">
              <a:off x="1224825" y="2329092"/>
              <a:ext cx="2725776" cy="2725773"/>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1306683" y="2988192"/>
              <a:ext cx="2636722" cy="1666482"/>
            </a:xfrm>
            <a:prstGeom prst="rect">
              <a:avLst/>
            </a:prstGeom>
          </p:spPr>
          <p:txBody>
            <a:bodyPr wrap="square">
              <a:spAutoFit/>
            </a:bodyPr>
            <a:lstStyle/>
            <a:p>
              <a:pPr algn="ctr">
                <a:spcBef>
                  <a:spcPts val="600"/>
                </a:spcBef>
                <a:buClr>
                  <a:srgbClr val="7030A0"/>
                </a:buClr>
              </a:pP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定义文件流对象，并利用“</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&gt;&gt;</a:t>
              </a:r>
              <a:r>
                <a:rPr lang="en-US" altLang="zh-CN" sz="2200"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运算符将</a:t>
              </a:r>
              <a:endPar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spcBef>
                  <a:spcPts val="600"/>
                </a:spcBef>
                <a:buClr>
                  <a:srgbClr val="7030A0"/>
                </a:buClr>
              </a:pP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例</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生成的“</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file.txt</a:t>
              </a:r>
              <a:r>
                <a:rPr lang="en-US" altLang="zh-CN" sz="2200" dirty="0">
                  <a:solidFill>
                    <a:schemeClr val="bg1"/>
                  </a:solidFill>
                  <a:effectLst>
                    <a:outerShdw blurRad="38100" dist="38100" dir="2700000" algn="tl">
                      <a:srgbClr val="000000">
                        <a:alpha val="43137"/>
                      </a:srgbClr>
                    </a:outerShdw>
                  </a:effectLst>
                  <a:cs typeface="Times New Roman" panose="02020603050405020304" pitchFamily="18" charset="0"/>
                </a:rPr>
                <a:t>”</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文件中的数据读入到内存变量</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和</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中。</a:t>
              </a:r>
              <a:endPar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794914" y="2493650"/>
            <a:ext cx="779195" cy="779196"/>
            <a:chOff x="777424" y="1659420"/>
            <a:chExt cx="779195" cy="779196"/>
          </a:xfrm>
        </p:grpSpPr>
        <p:grpSp>
          <p:nvGrpSpPr>
            <p:cNvPr id="102" name="组合 101"/>
            <p:cNvGrpSpPr/>
            <p:nvPr/>
          </p:nvGrpSpPr>
          <p:grpSpPr>
            <a:xfrm>
              <a:off x="777424" y="1659420"/>
              <a:ext cx="779195" cy="779196"/>
              <a:chOff x="2124362" y="2491950"/>
              <a:chExt cx="779195" cy="779196"/>
            </a:xfrm>
          </p:grpSpPr>
          <p:sp>
            <p:nvSpPr>
              <p:cNvPr id="104" name="椭圆 10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组合 104"/>
              <p:cNvGrpSpPr/>
              <p:nvPr/>
            </p:nvGrpSpPr>
            <p:grpSpPr>
              <a:xfrm>
                <a:off x="2167109" y="2534697"/>
                <a:ext cx="693703" cy="693701"/>
                <a:chOff x="1187907" y="1083137"/>
                <a:chExt cx="850422" cy="850420"/>
              </a:xfrm>
            </p:grpSpPr>
            <p:sp>
              <p:nvSpPr>
                <p:cNvPr id="109" name="弧形 108"/>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0" name="弧形 109"/>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06" name="组合 105"/>
              <p:cNvGrpSpPr/>
              <p:nvPr/>
            </p:nvGrpSpPr>
            <p:grpSpPr>
              <a:xfrm>
                <a:off x="2167109" y="2534697"/>
                <a:ext cx="693703" cy="693701"/>
                <a:chOff x="1187907" y="1083137"/>
                <a:chExt cx="850422" cy="850420"/>
              </a:xfrm>
            </p:grpSpPr>
            <p:sp>
              <p:nvSpPr>
                <p:cNvPr id="107" name="弧形 10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弧形 107"/>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03" name="矩形 10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2</a:t>
              </a:r>
              <a:endParaRPr lang="zh-CN" altLang="en-US" sz="2400" dirty="0">
                <a:solidFill>
                  <a:srgbClr val="0070C0"/>
                </a:solidFill>
              </a:endParaRPr>
            </a:p>
          </p:txBody>
        </p:sp>
      </p:grpSp>
      <p:sp>
        <p:nvSpPr>
          <p:cNvPr id="2" name="矩形 1"/>
          <p:cNvSpPr/>
          <p:nvPr/>
        </p:nvSpPr>
        <p:spPr>
          <a:xfrm>
            <a:off x="4232366" y="1586088"/>
            <a:ext cx="6190082" cy="4493538"/>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#include &lt;</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#include &lt;iostream&gt;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int main()</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int a;</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double b;</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infile</a:t>
            </a:r>
            <a:r>
              <a:rPr lang="en-US" altLang="zh-CN" sz="2200" dirty="0">
                <a:latin typeface="Times New Roman" panose="02020603050405020304" pitchFamily="18" charset="0"/>
                <a:cs typeface="Times New Roman" panose="02020603050405020304" pitchFamily="18" charset="0"/>
              </a:rPr>
              <a:t>("file.txt",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::in);</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infile</a:t>
            </a:r>
            <a:r>
              <a:rPr lang="en-US" altLang="zh-CN" sz="2200" dirty="0">
                <a:latin typeface="Times New Roman" panose="02020603050405020304" pitchFamily="18" charset="0"/>
                <a:cs typeface="Times New Roman" panose="02020603050405020304" pitchFamily="18" charset="0"/>
              </a:rPr>
              <a:t>&gt;&gt;a;// </a:t>
            </a:r>
            <a:r>
              <a:rPr lang="zh-CN" altLang="en-US" sz="2200" dirty="0">
                <a:latin typeface="Times New Roman" panose="02020603050405020304" pitchFamily="18" charset="0"/>
                <a:cs typeface="Times New Roman" panose="02020603050405020304" pitchFamily="18" charset="0"/>
              </a:rPr>
              <a:t>等价于：</a:t>
            </a:r>
            <a:r>
              <a:rPr lang="en-US" altLang="zh-CN" sz="2200" dirty="0" err="1">
                <a:latin typeface="Times New Roman" panose="02020603050405020304" pitchFamily="18" charset="0"/>
                <a:cs typeface="Times New Roman" panose="02020603050405020304" pitchFamily="18" charset="0"/>
              </a:rPr>
              <a:t>infile.operator</a:t>
            </a:r>
            <a:r>
              <a:rPr lang="en-US" altLang="zh-CN" sz="2200" dirty="0">
                <a:latin typeface="Times New Roman" panose="02020603050405020304" pitchFamily="18" charset="0"/>
                <a:cs typeface="Times New Roman" panose="02020603050405020304" pitchFamily="18" charset="0"/>
              </a:rPr>
              <a:t>&gt;&gt;(a);</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infile</a:t>
            </a:r>
            <a:r>
              <a:rPr lang="en-US" altLang="zh-CN" sz="2200" dirty="0">
                <a:latin typeface="Times New Roman" panose="02020603050405020304" pitchFamily="18" charset="0"/>
                <a:cs typeface="Times New Roman" panose="02020603050405020304" pitchFamily="18" charset="0"/>
              </a:rPr>
              <a:t>&gt;&gt;b</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&lt;&lt;a&lt;&lt;' '&lt;&lt;b&lt;&lt;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infile.close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pic>
        <p:nvPicPr>
          <p:cNvPr id="4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74267" y="5390606"/>
            <a:ext cx="4287135" cy="128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图片 110"/>
          <p:cNvPicPr>
            <a:picLocks noChangeAspect="1"/>
          </p:cNvPicPr>
          <p:nvPr/>
        </p:nvPicPr>
        <p:blipFill>
          <a:blip r:embed="rId2"/>
          <a:stretch>
            <a:fillRect/>
          </a:stretch>
        </p:blipFill>
        <p:spPr>
          <a:xfrm>
            <a:off x="7074268" y="1438363"/>
            <a:ext cx="3416437" cy="1836066"/>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p:cTn id="11" dur="500" fill="hold"/>
                                        <p:tgtEl>
                                          <p:spTgt spid="98"/>
                                        </p:tgtEl>
                                        <p:attrNameLst>
                                          <p:attrName>ppt_w</p:attrName>
                                        </p:attrNameLst>
                                      </p:cBhvr>
                                      <p:tavLst>
                                        <p:tav tm="0">
                                          <p:val>
                                            <p:fltVal val="0"/>
                                          </p:val>
                                        </p:tav>
                                        <p:tav tm="100000">
                                          <p:val>
                                            <p:strVal val="#ppt_w"/>
                                          </p:val>
                                        </p:tav>
                                      </p:tavLst>
                                    </p:anim>
                                    <p:anim calcmode="lin" valueType="num">
                                      <p:cBhvr>
                                        <p:cTn id="12" dur="500" fill="hold"/>
                                        <p:tgtEl>
                                          <p:spTgt spid="98"/>
                                        </p:tgtEl>
                                        <p:attrNameLst>
                                          <p:attrName>ppt_h</p:attrName>
                                        </p:attrNameLst>
                                      </p:cBhvr>
                                      <p:tavLst>
                                        <p:tav tm="0">
                                          <p:val>
                                            <p:fltVal val="0"/>
                                          </p:val>
                                        </p:tav>
                                        <p:tav tm="100000">
                                          <p:val>
                                            <p:strVal val="#ppt_h"/>
                                          </p:val>
                                        </p:tav>
                                      </p:tavLst>
                                    </p:anim>
                                    <p:animEffect transition="in" filter="fade">
                                      <p:cBhvr>
                                        <p:cTn id="13" dur="500"/>
                                        <p:tgtEl>
                                          <p:spTgt spid="98"/>
                                        </p:tgtEl>
                                      </p:cBhvr>
                                    </p:animEffect>
                                  </p:childTnLst>
                                </p:cTn>
                              </p:par>
                              <p:par>
                                <p:cTn id="14" presetID="23" presetClass="entr" presetSubtype="288"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 calcmode="lin" valueType="num">
                                      <p:cBhvr>
                                        <p:cTn id="16" dur="500" fill="hold"/>
                                        <p:tgtEl>
                                          <p:spTgt spid="101"/>
                                        </p:tgtEl>
                                        <p:attrNameLst>
                                          <p:attrName>ppt_w</p:attrName>
                                        </p:attrNameLst>
                                      </p:cBhvr>
                                      <p:tavLst>
                                        <p:tav tm="0">
                                          <p:val>
                                            <p:strVal val="4/3*#ppt_w"/>
                                          </p:val>
                                        </p:tav>
                                        <p:tav tm="100000">
                                          <p:val>
                                            <p:strVal val="#ppt_w"/>
                                          </p:val>
                                        </p:tav>
                                      </p:tavLst>
                                    </p:anim>
                                    <p:anim calcmode="lin" valueType="num">
                                      <p:cBhvr>
                                        <p:cTn id="17" dur="500" fill="hold"/>
                                        <p:tgtEl>
                                          <p:spTgt spid="101"/>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1500"/>
                            </p:stCondLst>
                            <p:childTnLst>
                              <p:par>
                                <p:cTn id="23" presetID="2" presetClass="entr" presetSubtype="4"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548998" y="555626"/>
            <a:ext cx="5578434" cy="876848"/>
            <a:chOff x="326687" y="247818"/>
            <a:chExt cx="4861582" cy="725466"/>
          </a:xfrm>
        </p:grpSpPr>
        <p:sp>
          <p:nvSpPr>
            <p:cNvPr id="69" name="文本框 68"/>
            <p:cNvSpPr txBox="1"/>
            <p:nvPr/>
          </p:nvSpPr>
          <p:spPr bwMode="auto">
            <a:xfrm>
              <a:off x="691940" y="412399"/>
              <a:ext cx="408111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锐字锐线梦想黑简1.0" panose="02010604000000000000" pitchFamily="2" charset="-122"/>
                  <a:cs typeface="Times New Roman" panose="02020603050405020304" pitchFamily="18" charset="0"/>
                </a:rPr>
                <a:t>使用</a:t>
              </a:r>
              <a:r>
                <a:rPr lang="en-US" altLang="zh-CN" sz="2400" kern="0" dirty="0">
                  <a:solidFill>
                    <a:srgbClr val="0070C0"/>
                  </a:solidFill>
                  <a:latin typeface="Times New Roman" panose="02020603050405020304" pitchFamily="18" charset="0"/>
                  <a:ea typeface="锐字锐线梦想黑简1.0" panose="02010604000000000000" pitchFamily="2" charset="-122"/>
                  <a:cs typeface="Times New Roman" panose="02020603050405020304" pitchFamily="18" charset="0"/>
                </a:rPr>
                <a:t>put()</a:t>
              </a:r>
              <a:r>
                <a:rPr lang="zh-CN" altLang="en-US" sz="2400" kern="0" dirty="0">
                  <a:solidFill>
                    <a:srgbClr val="0070C0"/>
                  </a:solidFill>
                  <a:latin typeface="Times New Roman" panose="02020603050405020304" pitchFamily="18" charset="0"/>
                  <a:ea typeface="锐字锐线梦想黑简1.0" panose="02010604000000000000" pitchFamily="2" charset="-122"/>
                  <a:cs typeface="Times New Roman" panose="02020603050405020304" pitchFamily="18" charset="0"/>
                </a:rPr>
                <a:t>函数进行文本文件输出</a:t>
              </a:r>
              <a:endParaRPr lang="zh-CN" altLang="en-US" sz="2400" kern="0" dirty="0">
                <a:solidFill>
                  <a:srgbClr val="0070C0"/>
                </a:solidFill>
                <a:latin typeface="Times New Roman" panose="02020603050405020304" pitchFamily="18" charset="0"/>
                <a:ea typeface="锐字锐线梦想黑简1.0" panose="02010604000000000000" pitchFamily="2" charset="-122"/>
                <a:cs typeface="Times New Roman" panose="02020603050405020304" pitchFamily="18" charset="0"/>
              </a:endParaRPr>
            </a:p>
          </p:txBody>
        </p:sp>
        <p:grpSp>
          <p:nvGrpSpPr>
            <p:cNvPr id="70" name="组合 69"/>
            <p:cNvGrpSpPr/>
            <p:nvPr/>
          </p:nvGrpSpPr>
          <p:grpSpPr>
            <a:xfrm>
              <a:off x="326687" y="247818"/>
              <a:ext cx="4861582" cy="725466"/>
              <a:chOff x="326687" y="247818"/>
              <a:chExt cx="4861582" cy="725466"/>
            </a:xfrm>
          </p:grpSpPr>
          <p:grpSp>
            <p:nvGrpSpPr>
              <p:cNvPr id="71" name="组合 70"/>
              <p:cNvGrpSpPr/>
              <p:nvPr/>
            </p:nvGrpSpPr>
            <p:grpSpPr>
              <a:xfrm>
                <a:off x="349799" y="247818"/>
                <a:ext cx="4791980" cy="261575"/>
                <a:chOff x="349799" y="247818"/>
                <a:chExt cx="4791980" cy="261575"/>
              </a:xfrm>
            </p:grpSpPr>
            <p:cxnSp>
              <p:nvCxnSpPr>
                <p:cNvPr id="86" name="直接连接符 8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0" name="任意多边形: 形状 8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91" name="任意多边形: 形状 9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72" name="组合 71"/>
              <p:cNvGrpSpPr/>
              <p:nvPr/>
            </p:nvGrpSpPr>
            <p:grpSpPr>
              <a:xfrm>
                <a:off x="349799" y="711709"/>
                <a:ext cx="4815092" cy="261575"/>
                <a:chOff x="358852" y="925118"/>
                <a:chExt cx="4815092" cy="261575"/>
              </a:xfrm>
            </p:grpSpPr>
            <p:cxnSp>
              <p:nvCxnSpPr>
                <p:cNvPr id="79" name="直接连接符 7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4" name="任意多边形: 形状 8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85" name="任意多边形: 形状 8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73" name="组合 72"/>
              <p:cNvGrpSpPr/>
              <p:nvPr/>
            </p:nvGrpSpPr>
            <p:grpSpPr>
              <a:xfrm>
                <a:off x="5138963" y="489126"/>
                <a:ext cx="49306" cy="329693"/>
                <a:chOff x="5138963" y="489126"/>
                <a:chExt cx="49306" cy="329693"/>
              </a:xfrm>
            </p:grpSpPr>
            <p:sp>
              <p:nvSpPr>
                <p:cNvPr id="77" name="椭圆 7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8" name="椭圆 7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74" name="组合 73"/>
              <p:cNvGrpSpPr/>
              <p:nvPr/>
            </p:nvGrpSpPr>
            <p:grpSpPr>
              <a:xfrm>
                <a:off x="326687" y="399838"/>
                <a:ext cx="49306" cy="329693"/>
                <a:chOff x="5138963" y="489126"/>
                <a:chExt cx="49306" cy="329693"/>
              </a:xfrm>
            </p:grpSpPr>
            <p:sp>
              <p:nvSpPr>
                <p:cNvPr id="75" name="椭圆 7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6" name="椭圆 7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42" name="矩形 41"/>
          <p:cNvSpPr/>
          <p:nvPr/>
        </p:nvSpPr>
        <p:spPr>
          <a:xfrm>
            <a:off x="4241073" y="1577551"/>
            <a:ext cx="7637417" cy="4967514"/>
          </a:xfrm>
          <a:prstGeom prst="rect">
            <a:avLst/>
          </a:prstGeom>
        </p:spPr>
        <p:txBody>
          <a:bodyPr wrap="square">
            <a:spAutoFit/>
          </a:bodyPr>
          <a:lstStyle/>
          <a:p>
            <a:pPr>
              <a:lnSpc>
                <a:spcPct val="90000"/>
              </a:lnSpc>
            </a:pPr>
            <a:r>
              <a:rPr lang="en-US" altLang="zh-CN" sz="2200" dirty="0">
                <a:latin typeface="Times New Roman" panose="02020603050405020304" pitchFamily="18" charset="0"/>
                <a:cs typeface="Times New Roman" panose="02020603050405020304" pitchFamily="18" charset="0"/>
              </a:rPr>
              <a:t>#include &lt;iostream&gt;</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#include &lt;</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&gt;</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int main()</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char </a:t>
            </a:r>
            <a:r>
              <a:rPr lang="en-US" altLang="zh-CN" sz="2200" dirty="0" err="1">
                <a:latin typeface="Times New Roman" panose="02020603050405020304" pitchFamily="18" charset="0"/>
                <a:cs typeface="Times New Roman" panose="02020603050405020304" pitchFamily="18" charset="0"/>
              </a:rPr>
              <a:t>ch</a:t>
            </a:r>
            <a:r>
              <a:rPr lang="en-US" altLang="zh-CN" sz="2200" dirty="0">
                <a:latin typeface="Times New Roman" panose="02020603050405020304" pitchFamily="18" charset="0"/>
                <a:cs typeface="Times New Roman" panose="02020603050405020304" pitchFamily="18" charset="0"/>
              </a:rPr>
              <a:t>='a';</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a:t>
            </a:r>
            <a:r>
              <a:rPr lang="en-US" altLang="zh-CN" sz="2200" dirty="0">
                <a:latin typeface="Times New Roman" panose="02020603050405020304" pitchFamily="18" charset="0"/>
                <a:cs typeface="Times New Roman" panose="02020603050405020304" pitchFamily="18" charset="0"/>
              </a:rPr>
              <a:t>("file.txt",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::out)</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outfile.is_open</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mn-ea"/>
                <a:cs typeface="Times New Roman" panose="02020603050405020304" pitchFamily="18" charset="0"/>
              </a:rPr>
              <a:t>以写方式打开</a:t>
            </a:r>
            <a:r>
              <a:rPr lang="en-US" altLang="zh-CN" sz="2200" dirty="0">
                <a:latin typeface="+mn-ea"/>
                <a:cs typeface="Times New Roman" panose="02020603050405020304" pitchFamily="18" charset="0"/>
              </a:rPr>
              <a:t>file.txt</a:t>
            </a:r>
            <a:r>
              <a:rPr lang="zh-CN" altLang="en-US" sz="2200" dirty="0">
                <a:latin typeface="+mn-ea"/>
                <a:cs typeface="Times New Roman" panose="02020603050405020304" pitchFamily="18" charset="0"/>
              </a:rPr>
              <a:t>文件失败</a:t>
            </a:r>
            <a:r>
              <a:rPr lang="zh-CN" altLang="en-US" sz="2200" dirty="0" smtClean="0">
                <a:latin typeface="+mn-ea"/>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t>
            </a:r>
            <a:r>
              <a:rPr lang="en-US" altLang="zh-CN" sz="2200" dirty="0" smtClean="0">
                <a:latin typeface="+mn-ea"/>
                <a:cs typeface="Times New Roman" panose="02020603050405020304" pitchFamily="18" charset="0"/>
              </a:rPr>
              <a:t>;</a:t>
            </a:r>
            <a:endParaRPr lang="en-US" altLang="zh-CN" sz="2200" dirty="0">
              <a:latin typeface="+mn-ea"/>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return 0;</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outfile.put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ch</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outfile.put</a:t>
            </a:r>
            <a:r>
              <a:rPr lang="en-US" altLang="zh-CN" sz="2200" dirty="0">
                <a:latin typeface="Times New Roman" panose="02020603050405020304" pitchFamily="18" charset="0"/>
                <a:cs typeface="Times New Roman" panose="02020603050405020304" pitchFamily="18" charset="0"/>
              </a:rPr>
              <a:t>('b').put('c')&lt;&lt;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outfile.close</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return 0;</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98" name="组合 97"/>
          <p:cNvGrpSpPr/>
          <p:nvPr/>
        </p:nvGrpSpPr>
        <p:grpSpPr>
          <a:xfrm>
            <a:off x="1020351" y="2588552"/>
            <a:ext cx="3053946" cy="2958807"/>
            <a:chOff x="963660" y="2329091"/>
            <a:chExt cx="3053946" cy="2958807"/>
          </a:xfrm>
        </p:grpSpPr>
        <p:sp>
          <p:nvSpPr>
            <p:cNvPr id="99" name="椭圆 98"/>
            <p:cNvSpPr/>
            <p:nvPr/>
          </p:nvSpPr>
          <p:spPr>
            <a:xfrm rot="16200000">
              <a:off x="975094" y="2317657"/>
              <a:ext cx="2958807" cy="2981676"/>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a:off x="1223469" y="3122652"/>
              <a:ext cx="2794137" cy="1785104"/>
            </a:xfrm>
            <a:prstGeom prst="rect">
              <a:avLst/>
            </a:prstGeom>
          </p:spPr>
          <p:txBody>
            <a:bodyPr wrap="square">
              <a:spAutoFit/>
            </a:bodyPr>
            <a:lstStyle/>
            <a:p>
              <a:pPr>
                <a:spcBef>
                  <a:spcPts val="600"/>
                </a:spcBef>
                <a:buClr>
                  <a:srgbClr val="7030A0"/>
                </a:buClr>
              </a:pP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使用</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put()</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函数进行文本文件输出。将字符变量</a:t>
              </a:r>
              <a:r>
                <a:rPr lang="en-US" altLang="zh-CN" sz="2200"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和常量‘ </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‘和‘</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’写到文件</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file.txt</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中。</a:t>
              </a:r>
              <a:endPar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1099403" y="2567066"/>
            <a:ext cx="779195" cy="779196"/>
            <a:chOff x="777424" y="1659420"/>
            <a:chExt cx="779195" cy="779196"/>
          </a:xfrm>
        </p:grpSpPr>
        <p:grpSp>
          <p:nvGrpSpPr>
            <p:cNvPr id="102" name="组合 101"/>
            <p:cNvGrpSpPr/>
            <p:nvPr/>
          </p:nvGrpSpPr>
          <p:grpSpPr>
            <a:xfrm>
              <a:off x="777424" y="1659420"/>
              <a:ext cx="779195" cy="779196"/>
              <a:chOff x="2124362" y="2491950"/>
              <a:chExt cx="779195" cy="779196"/>
            </a:xfrm>
          </p:grpSpPr>
          <p:sp>
            <p:nvSpPr>
              <p:cNvPr id="104" name="椭圆 10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组合 104"/>
              <p:cNvGrpSpPr/>
              <p:nvPr/>
            </p:nvGrpSpPr>
            <p:grpSpPr>
              <a:xfrm>
                <a:off x="2167109" y="2534697"/>
                <a:ext cx="693703" cy="693701"/>
                <a:chOff x="1187907" y="1083137"/>
                <a:chExt cx="850422" cy="850420"/>
              </a:xfrm>
            </p:grpSpPr>
            <p:sp>
              <p:nvSpPr>
                <p:cNvPr id="109" name="弧形 108"/>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0" name="弧形 109"/>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06" name="组合 105"/>
              <p:cNvGrpSpPr/>
              <p:nvPr/>
            </p:nvGrpSpPr>
            <p:grpSpPr>
              <a:xfrm>
                <a:off x="2167109" y="2534697"/>
                <a:ext cx="693703" cy="693701"/>
                <a:chOff x="1187907" y="1083137"/>
                <a:chExt cx="850422" cy="850420"/>
              </a:xfrm>
            </p:grpSpPr>
            <p:sp>
              <p:nvSpPr>
                <p:cNvPr id="107" name="弧形 10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弧形 107"/>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03" name="矩形 102"/>
            <p:cNvSpPr/>
            <p:nvPr/>
          </p:nvSpPr>
          <p:spPr>
            <a:xfrm>
              <a:off x="840110" y="1818184"/>
              <a:ext cx="646331" cy="461665"/>
            </a:xfrm>
            <a:prstGeom prst="rect">
              <a:avLst/>
            </a:prstGeom>
          </p:spPr>
          <p:txBody>
            <a:bodyPr wrap="none">
              <a:spAutoFit/>
            </a:bodyPr>
            <a:lstStyle/>
            <a:p>
              <a:r>
                <a:rPr lang="zh-CN" altLang="en-US"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1</a:t>
              </a:r>
              <a:endParaRPr lang="en-US" altLang="zh-CN" sz="2400" dirty="0">
                <a:solidFill>
                  <a:srgbClr val="0070C0"/>
                </a:solidFill>
                <a:latin typeface="Times New Roman" panose="02020603050405020304" pitchFamily="18" charset="0"/>
                <a:cs typeface="Times New Roman" panose="02020603050405020304" pitchFamily="18"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p:cTn id="11" dur="500" fill="hold"/>
                                        <p:tgtEl>
                                          <p:spTgt spid="98"/>
                                        </p:tgtEl>
                                        <p:attrNameLst>
                                          <p:attrName>ppt_w</p:attrName>
                                        </p:attrNameLst>
                                      </p:cBhvr>
                                      <p:tavLst>
                                        <p:tav tm="0">
                                          <p:val>
                                            <p:fltVal val="0"/>
                                          </p:val>
                                        </p:tav>
                                        <p:tav tm="100000">
                                          <p:val>
                                            <p:strVal val="#ppt_w"/>
                                          </p:val>
                                        </p:tav>
                                      </p:tavLst>
                                    </p:anim>
                                    <p:anim calcmode="lin" valueType="num">
                                      <p:cBhvr>
                                        <p:cTn id="12" dur="500" fill="hold"/>
                                        <p:tgtEl>
                                          <p:spTgt spid="98"/>
                                        </p:tgtEl>
                                        <p:attrNameLst>
                                          <p:attrName>ppt_h</p:attrName>
                                        </p:attrNameLst>
                                      </p:cBhvr>
                                      <p:tavLst>
                                        <p:tav tm="0">
                                          <p:val>
                                            <p:fltVal val="0"/>
                                          </p:val>
                                        </p:tav>
                                        <p:tav tm="100000">
                                          <p:val>
                                            <p:strVal val="#ppt_h"/>
                                          </p:val>
                                        </p:tav>
                                      </p:tavLst>
                                    </p:anim>
                                    <p:animEffect transition="in" filter="fade">
                                      <p:cBhvr>
                                        <p:cTn id="13" dur="500"/>
                                        <p:tgtEl>
                                          <p:spTgt spid="98"/>
                                        </p:tgtEl>
                                      </p:cBhvr>
                                    </p:animEffect>
                                  </p:childTnLst>
                                </p:cTn>
                              </p:par>
                              <p:par>
                                <p:cTn id="14" presetID="23" presetClass="entr" presetSubtype="288"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 calcmode="lin" valueType="num">
                                      <p:cBhvr>
                                        <p:cTn id="16" dur="500" fill="hold"/>
                                        <p:tgtEl>
                                          <p:spTgt spid="101"/>
                                        </p:tgtEl>
                                        <p:attrNameLst>
                                          <p:attrName>ppt_w</p:attrName>
                                        </p:attrNameLst>
                                      </p:cBhvr>
                                      <p:tavLst>
                                        <p:tav tm="0">
                                          <p:val>
                                            <p:strVal val="4/3*#ppt_w"/>
                                          </p:val>
                                        </p:tav>
                                        <p:tav tm="100000">
                                          <p:val>
                                            <p:strVal val="#ppt_w"/>
                                          </p:val>
                                        </p:tav>
                                      </p:tavLst>
                                    </p:anim>
                                    <p:anim calcmode="lin" valueType="num">
                                      <p:cBhvr>
                                        <p:cTn id="17" dur="500" fill="hold"/>
                                        <p:tgtEl>
                                          <p:spTgt spid="101"/>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6324437" cy="876848"/>
            <a:chOff x="326687" y="247818"/>
            <a:chExt cx="5511719" cy="725466"/>
          </a:xfrm>
        </p:grpSpPr>
        <p:sp>
          <p:nvSpPr>
            <p:cNvPr id="33" name="文本框 7"/>
            <p:cNvSpPr txBox="1"/>
            <p:nvPr/>
          </p:nvSpPr>
          <p:spPr bwMode="auto">
            <a:xfrm>
              <a:off x="778254" y="409617"/>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使用</a:t>
              </a:r>
              <a:r>
                <a:rPr lang="en-US" altLang="zh-CN" sz="2400" kern="0" dirty="0">
                  <a:solidFill>
                    <a:srgbClr val="0070C0"/>
                  </a:solidFill>
                  <a:latin typeface="Times New Roman" panose="02020603050405020304" pitchFamily="18" charset="0"/>
                  <a:cs typeface="Times New Roman" panose="02020603050405020304" pitchFamily="18" charset="0"/>
                </a:rPr>
                <a:t>get()</a:t>
              </a:r>
              <a:r>
                <a:rPr lang="zh-CN" altLang="en-US" sz="2400" kern="0" dirty="0">
                  <a:solidFill>
                    <a:srgbClr val="0070C0"/>
                  </a:solidFill>
                  <a:latin typeface="Times New Roman" panose="02020603050405020304" pitchFamily="18" charset="0"/>
                  <a:cs typeface="Times New Roman" panose="02020603050405020304" pitchFamily="18" charset="0"/>
                </a:rPr>
                <a:t>函数进行文本文件输入</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grpSp>
      <p:sp>
        <p:nvSpPr>
          <p:cNvPr id="43" name="Rectangle 3"/>
          <p:cNvSpPr txBox="1">
            <a:spLocks noChangeArrowheads="1"/>
          </p:cNvSpPr>
          <p:nvPr/>
        </p:nvSpPr>
        <p:spPr>
          <a:xfrm>
            <a:off x="4668961" y="1551416"/>
            <a:ext cx="6354872" cy="453587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#include &lt;iostream&gt;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#include &lt;</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int main()</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int n=0;</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char </a:t>
            </a:r>
            <a:r>
              <a:rPr lang="en-US" altLang="zh-CN" sz="2200" dirty="0" err="1">
                <a:latin typeface="Times New Roman" panose="02020603050405020304" pitchFamily="18" charset="0"/>
                <a:cs typeface="Times New Roman" panose="02020603050405020304" pitchFamily="18" charset="0"/>
              </a:rPr>
              <a:t>ch</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a:t>
            </a:r>
            <a:r>
              <a:rPr lang="en-US" altLang="zh-CN" sz="2200" dirty="0">
                <a:latin typeface="Times New Roman" panose="02020603050405020304" pitchFamily="18" charset="0"/>
                <a:cs typeface="Times New Roman" panose="02020603050405020304" pitchFamily="18" charset="0"/>
              </a:rPr>
              <a:t>("file.txt",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::out);	</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向文件中写入三行数据</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a:t>
            </a:r>
            <a:r>
              <a:rPr lang="en-US" altLang="zh-CN" sz="2200" dirty="0">
                <a:latin typeface="Times New Roman" panose="02020603050405020304" pitchFamily="18" charset="0"/>
                <a:cs typeface="Times New Roman" panose="02020603050405020304" pitchFamily="18" charset="0"/>
              </a:rPr>
              <a:t>&lt;&lt;"Microsoft\</a:t>
            </a:r>
            <a:r>
              <a:rPr lang="en-US" altLang="zh-CN" sz="2200" dirty="0" err="1">
                <a:latin typeface="Times New Roman" panose="02020603050405020304" pitchFamily="18" charset="0"/>
                <a:cs typeface="Times New Roman" panose="02020603050405020304" pitchFamily="18" charset="0"/>
              </a:rPr>
              <a:t>nVisual</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nC</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outfile.close</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关闭文件</a:t>
            </a:r>
            <a:endParaRPr lang="zh-CN" altLang="en-US" sz="2200"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1312827" y="2478826"/>
            <a:ext cx="2483531" cy="2483534"/>
            <a:chOff x="1384152" y="2393101"/>
            <a:chExt cx="2483531" cy="2483534"/>
          </a:xfrm>
        </p:grpSpPr>
        <p:sp>
          <p:nvSpPr>
            <p:cNvPr id="41" name="椭圆 40"/>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731002" y="3216562"/>
              <a:ext cx="1896058" cy="1200329"/>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使用带参</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函数进行文件输入</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46" name="组合 45"/>
          <p:cNvGrpSpPr/>
          <p:nvPr/>
        </p:nvGrpSpPr>
        <p:grpSpPr>
          <a:xfrm>
            <a:off x="1270079" y="2436078"/>
            <a:ext cx="779195" cy="779196"/>
            <a:chOff x="777424" y="1659420"/>
            <a:chExt cx="779195" cy="779196"/>
          </a:xfrm>
        </p:grpSpPr>
        <p:grpSp>
          <p:nvGrpSpPr>
            <p:cNvPr id="47" name="组合 46"/>
            <p:cNvGrpSpPr/>
            <p:nvPr/>
          </p:nvGrpSpPr>
          <p:grpSpPr>
            <a:xfrm>
              <a:off x="777424" y="1659420"/>
              <a:ext cx="779195" cy="779196"/>
              <a:chOff x="2124362" y="2491950"/>
              <a:chExt cx="779195" cy="779196"/>
            </a:xfrm>
          </p:grpSpPr>
          <p:sp>
            <p:nvSpPr>
              <p:cNvPr id="49" name="椭圆 48"/>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2167109" y="2534697"/>
                <a:ext cx="693703" cy="693701"/>
                <a:chOff x="1187907" y="1083137"/>
                <a:chExt cx="850422" cy="850420"/>
              </a:xfrm>
            </p:grpSpPr>
            <p:sp>
              <p:nvSpPr>
                <p:cNvPr id="54" name="弧形 53"/>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弧形 54"/>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51" name="组合 50"/>
              <p:cNvGrpSpPr/>
              <p:nvPr/>
            </p:nvGrpSpPr>
            <p:grpSpPr>
              <a:xfrm>
                <a:off x="2167109" y="2534697"/>
                <a:ext cx="693703" cy="693701"/>
                <a:chOff x="1187907" y="1083137"/>
                <a:chExt cx="850422" cy="850420"/>
              </a:xfrm>
            </p:grpSpPr>
            <p:sp>
              <p:nvSpPr>
                <p:cNvPr id="52" name="弧形 51"/>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弧形 52"/>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48" name="矩形 47"/>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2</a:t>
              </a:r>
              <a:endParaRPr lang="zh-CN" altLang="en-US" sz="2400" dirty="0">
                <a:solidFill>
                  <a:srgbClr val="0070C0"/>
                </a:solidFill>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par>
                                <p:cTn id="14" presetID="23" presetClass="entr" presetSubtype="288"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p:cTn id="16" dur="500" fill="hold"/>
                                        <p:tgtEl>
                                          <p:spTgt spid="46"/>
                                        </p:tgtEl>
                                        <p:attrNameLst>
                                          <p:attrName>ppt_w</p:attrName>
                                        </p:attrNameLst>
                                      </p:cBhvr>
                                      <p:tavLst>
                                        <p:tav tm="0">
                                          <p:val>
                                            <p:strVal val="4/3*#ppt_w"/>
                                          </p:val>
                                        </p:tav>
                                        <p:tav tm="100000">
                                          <p:val>
                                            <p:strVal val="#ppt_w"/>
                                          </p:val>
                                        </p:tav>
                                      </p:tavLst>
                                    </p:anim>
                                    <p:anim calcmode="lin" valueType="num">
                                      <p:cBhvr>
                                        <p:cTn id="17" dur="500" fill="hold"/>
                                        <p:tgtEl>
                                          <p:spTgt spid="46"/>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6324437" cy="876848"/>
            <a:chOff x="326687" y="247818"/>
            <a:chExt cx="5511719" cy="725466"/>
          </a:xfrm>
        </p:grpSpPr>
        <p:sp>
          <p:nvSpPr>
            <p:cNvPr id="33" name="文本框 7"/>
            <p:cNvSpPr txBox="1"/>
            <p:nvPr/>
          </p:nvSpPr>
          <p:spPr bwMode="auto">
            <a:xfrm>
              <a:off x="778254" y="409617"/>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使用</a:t>
              </a:r>
              <a:r>
                <a:rPr lang="en-US" altLang="zh-CN" sz="2400" kern="0" dirty="0">
                  <a:solidFill>
                    <a:srgbClr val="0070C0"/>
                  </a:solidFill>
                  <a:latin typeface="Times New Roman" panose="02020603050405020304" pitchFamily="18" charset="0"/>
                  <a:cs typeface="Times New Roman" panose="02020603050405020304" pitchFamily="18" charset="0"/>
                </a:rPr>
                <a:t>get()</a:t>
              </a:r>
              <a:r>
                <a:rPr lang="zh-CN" altLang="en-US" sz="2400" kern="0" dirty="0">
                  <a:solidFill>
                    <a:srgbClr val="0070C0"/>
                  </a:solidFill>
                  <a:latin typeface="Times New Roman" panose="02020603050405020304" pitchFamily="18" charset="0"/>
                  <a:cs typeface="Times New Roman" panose="02020603050405020304" pitchFamily="18" charset="0"/>
                </a:rPr>
                <a:t>函数进行文本文件输入</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43" name="Rectangle 3"/>
          <p:cNvSpPr txBox="1">
            <a:spLocks noChangeArrowheads="1"/>
          </p:cNvSpPr>
          <p:nvPr/>
        </p:nvSpPr>
        <p:spPr>
          <a:xfrm>
            <a:off x="1788659" y="1792456"/>
            <a:ext cx="8408097" cy="4556196"/>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20000"/>
              </a:lnSpc>
              <a:spcBef>
                <a:spcPts val="600"/>
              </a:spcBef>
              <a:buClr>
                <a:srgbClr val="7030A0"/>
              </a:buClr>
              <a:buNone/>
            </a:pPr>
            <a:r>
              <a:rPr lang="zh-CN" altLang="en-US" sz="18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infile</a:t>
            </a:r>
            <a:r>
              <a:rPr lang="en-US" altLang="zh-CN" sz="2200" dirty="0">
                <a:latin typeface="Times New Roman" panose="02020603050405020304" pitchFamily="18" charset="0"/>
                <a:cs typeface="Times New Roman" panose="02020603050405020304" pitchFamily="18" charset="0"/>
              </a:rPr>
              <a:t>("file.txt",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::in);  	// </a:t>
            </a:r>
            <a:r>
              <a:rPr lang="zh-CN" altLang="en-US" sz="2200" dirty="0">
                <a:latin typeface="Times New Roman" panose="02020603050405020304" pitchFamily="18" charset="0"/>
                <a:cs typeface="Times New Roman" panose="02020603050405020304" pitchFamily="18" charset="0"/>
              </a:rPr>
              <a:t>以读方式打开文件</a:t>
            </a:r>
            <a:endParaRPr lang="zh-CN" altLang="en-US" sz="22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18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若遇到文件结束符</a:t>
            </a:r>
            <a:r>
              <a:rPr lang="en-US" altLang="zh-CN" sz="2200" dirty="0">
                <a:latin typeface="Times New Roman" panose="02020603050405020304" pitchFamily="18" charset="0"/>
                <a:cs typeface="Times New Roman" panose="02020603050405020304" pitchFamily="18" charset="0"/>
              </a:rPr>
              <a:t>EOF</a:t>
            </a:r>
            <a:r>
              <a:rPr lang="zh-CN" altLang="en-US" sz="2200" dirty="0">
                <a:latin typeface="Times New Roman" panose="02020603050405020304" pitchFamily="18" charset="0"/>
                <a:cs typeface="Times New Roman" panose="02020603050405020304" pitchFamily="18" charset="0"/>
              </a:rPr>
              <a:t>，则</a:t>
            </a:r>
            <a:r>
              <a:rPr lang="en-US" altLang="zh-CN" sz="2200" dirty="0" err="1">
                <a:latin typeface="Times New Roman" panose="02020603050405020304" pitchFamily="18" charset="0"/>
                <a:cs typeface="Times New Roman" panose="02020603050405020304" pitchFamily="18" charset="0"/>
              </a:rPr>
              <a:t>infile.get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ch</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返回假，循环结束</a:t>
            </a:r>
            <a:endParaRPr lang="zh-CN" altLang="en-US" sz="22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while (</a:t>
            </a:r>
            <a:r>
              <a:rPr lang="en-US" altLang="zh-CN" sz="2200" dirty="0" err="1">
                <a:latin typeface="Times New Roman" panose="02020603050405020304" pitchFamily="18" charset="0"/>
                <a:cs typeface="Times New Roman" panose="02020603050405020304" pitchFamily="18" charset="0"/>
              </a:rPr>
              <a:t>infile.get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ch</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ch</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n++;</a:t>
            </a:r>
            <a:endParaRPr lang="en-US" altLang="zh-CN" sz="22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文件中的字符个数为：</a:t>
            </a:r>
            <a:r>
              <a:rPr lang="en-US" altLang="zh-CN" sz="2200" dirty="0">
                <a:latin typeface="Times New Roman" panose="02020603050405020304" pitchFamily="18" charset="0"/>
                <a:cs typeface="Times New Roman" panose="02020603050405020304" pitchFamily="18" charset="0"/>
              </a:rPr>
              <a:t>"&lt;&lt;n&lt;&lt;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infile.close</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关闭文件</a:t>
            </a:r>
            <a:endParaRPr lang="zh-CN" altLang="en-US" sz="22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return 0;</a:t>
            </a:r>
            <a:endParaRPr lang="en-US" altLang="zh-CN" sz="22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6080121" cy="876848"/>
            <a:chOff x="326687" y="247818"/>
            <a:chExt cx="5298799" cy="725466"/>
          </a:xfrm>
        </p:grpSpPr>
        <p:sp>
          <p:nvSpPr>
            <p:cNvPr id="33" name="文本框 7"/>
            <p:cNvSpPr txBox="1"/>
            <p:nvPr/>
          </p:nvSpPr>
          <p:spPr bwMode="auto">
            <a:xfrm>
              <a:off x="565334" y="396074"/>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使用</a:t>
              </a:r>
              <a:r>
                <a:rPr lang="en-US" altLang="zh-CN" sz="2400" kern="0" dirty="0">
                  <a:solidFill>
                    <a:srgbClr val="0070C0"/>
                  </a:solidFill>
                  <a:latin typeface="Times New Roman" panose="02020603050405020304" pitchFamily="18" charset="0"/>
                  <a:cs typeface="Times New Roman" panose="02020603050405020304" pitchFamily="18" charset="0"/>
                </a:rPr>
                <a:t>getline()</a:t>
              </a:r>
              <a:r>
                <a:rPr lang="zh-CN" altLang="en-US" sz="2400" kern="0" dirty="0">
                  <a:solidFill>
                    <a:srgbClr val="0070C0"/>
                  </a:solidFill>
                  <a:latin typeface="Times New Roman" panose="02020603050405020304" pitchFamily="18" charset="0"/>
                  <a:cs typeface="Times New Roman" panose="02020603050405020304" pitchFamily="18" charset="0"/>
                </a:rPr>
                <a:t>函数进行文本文件输入</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43" name="Rectangle 3"/>
          <p:cNvSpPr txBox="1">
            <a:spLocks noChangeArrowheads="1"/>
          </p:cNvSpPr>
          <p:nvPr/>
        </p:nvSpPr>
        <p:spPr>
          <a:xfrm>
            <a:off x="5066572" y="1754338"/>
            <a:ext cx="6746554" cy="458550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2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#include &lt;iostream&gt;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2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#include &lt;</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2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pPr marL="452755" indent="-452755">
              <a:lnSpc>
                <a:spcPct val="12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int main()</a:t>
            </a:r>
            <a:endParaRPr lang="en-US" altLang="zh-CN" sz="2200" dirty="0">
              <a:latin typeface="Times New Roman" panose="02020603050405020304" pitchFamily="18" charset="0"/>
              <a:cs typeface="Times New Roman" panose="02020603050405020304" pitchFamily="18" charset="0"/>
            </a:endParaRPr>
          </a:p>
          <a:p>
            <a:pPr marL="452755" indent="-452755">
              <a:lnSpc>
                <a:spcPct val="12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2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int </a:t>
            </a:r>
            <a:r>
              <a:rPr lang="en-US" altLang="zh-CN" sz="2200" dirty="0" err="1">
                <a:latin typeface="Times New Roman" panose="02020603050405020304" pitchFamily="18" charset="0"/>
                <a:cs typeface="Times New Roman" panose="02020603050405020304" pitchFamily="18" charset="0"/>
              </a:rPr>
              <a:t>len</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maxlen</a:t>
            </a:r>
            <a:r>
              <a:rPr lang="en-US" altLang="zh-CN" sz="2200" dirty="0">
                <a:latin typeface="Times New Roman" panose="02020603050405020304" pitchFamily="18" charset="0"/>
                <a:cs typeface="Times New Roman" panose="02020603050405020304" pitchFamily="18" charset="0"/>
              </a:rPr>
              <a:t>=0;</a:t>
            </a:r>
            <a:endParaRPr lang="en-US" altLang="zh-CN" sz="2200" dirty="0">
              <a:latin typeface="Times New Roman" panose="02020603050405020304" pitchFamily="18" charset="0"/>
              <a:cs typeface="Times New Roman" panose="02020603050405020304" pitchFamily="18" charset="0"/>
            </a:endParaRPr>
          </a:p>
          <a:p>
            <a:pPr marL="452755" indent="-452755">
              <a:lnSpc>
                <a:spcPct val="12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char s[80], t[80];</a:t>
            </a:r>
            <a:endParaRPr lang="en-US" altLang="zh-CN" sz="2200" dirty="0">
              <a:latin typeface="Times New Roman" panose="02020603050405020304" pitchFamily="18" charset="0"/>
              <a:cs typeface="Times New Roman" panose="02020603050405020304" pitchFamily="18" charset="0"/>
            </a:endParaRPr>
          </a:p>
          <a:p>
            <a:pPr marL="452755" indent="-452755">
              <a:lnSpc>
                <a:spcPct val="12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2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iofile.open</a:t>
            </a:r>
            <a:r>
              <a:rPr lang="en-US" altLang="zh-CN" sz="2200" dirty="0">
                <a:latin typeface="Times New Roman" panose="02020603050405020304" pitchFamily="18" charset="0"/>
                <a:cs typeface="Times New Roman" panose="02020603050405020304" pitchFamily="18" charset="0"/>
              </a:rPr>
              <a:t>("file.txt",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::out);  // </a:t>
            </a:r>
            <a:r>
              <a:rPr lang="zh-CN" altLang="en-US" sz="2200" dirty="0">
                <a:latin typeface="Times New Roman" panose="02020603050405020304" pitchFamily="18" charset="0"/>
                <a:cs typeface="Times New Roman" panose="02020603050405020304" pitchFamily="18" charset="0"/>
              </a:rPr>
              <a:t>写方式打开文件</a:t>
            </a:r>
            <a:endParaRPr lang="zh-CN" altLang="en-US" sz="2200" dirty="0">
              <a:latin typeface="Times New Roman" panose="02020603050405020304" pitchFamily="18" charset="0"/>
              <a:cs typeface="Times New Roman" panose="02020603050405020304" pitchFamily="18" charset="0"/>
            </a:endParaRPr>
          </a:p>
        </p:txBody>
      </p:sp>
      <p:grpSp>
        <p:nvGrpSpPr>
          <p:cNvPr id="29" name="组合 28"/>
          <p:cNvGrpSpPr/>
          <p:nvPr/>
        </p:nvGrpSpPr>
        <p:grpSpPr>
          <a:xfrm>
            <a:off x="1312827" y="2181394"/>
            <a:ext cx="3552548" cy="3552552"/>
            <a:chOff x="1384152" y="2393101"/>
            <a:chExt cx="2483531" cy="2483534"/>
          </a:xfrm>
        </p:grpSpPr>
        <p:sp>
          <p:nvSpPr>
            <p:cNvPr id="30" name="椭圆 2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559125" y="2987101"/>
              <a:ext cx="2220765" cy="1613714"/>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以下程序首先建立一个包含若干行字符的文本文件</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file.txt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，然后将该文件中的内容逐行读到数组中，再将其输出到屏幕上。</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44" name="组合 43"/>
          <p:cNvGrpSpPr/>
          <p:nvPr/>
        </p:nvGrpSpPr>
        <p:grpSpPr>
          <a:xfrm>
            <a:off x="1501969" y="2175930"/>
            <a:ext cx="805923" cy="805924"/>
            <a:chOff x="777424" y="1659420"/>
            <a:chExt cx="779195" cy="779196"/>
          </a:xfrm>
        </p:grpSpPr>
        <p:grpSp>
          <p:nvGrpSpPr>
            <p:cNvPr id="45" name="组合 44"/>
            <p:cNvGrpSpPr/>
            <p:nvPr/>
          </p:nvGrpSpPr>
          <p:grpSpPr>
            <a:xfrm>
              <a:off x="777424" y="1659420"/>
              <a:ext cx="779195" cy="779196"/>
              <a:chOff x="2124362" y="2491950"/>
              <a:chExt cx="779195" cy="779196"/>
            </a:xfrm>
          </p:grpSpPr>
          <p:sp>
            <p:nvSpPr>
              <p:cNvPr id="47" name="椭圆 46"/>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8" name="组合 47"/>
              <p:cNvGrpSpPr/>
              <p:nvPr/>
            </p:nvGrpSpPr>
            <p:grpSpPr>
              <a:xfrm>
                <a:off x="2167109" y="2534697"/>
                <a:ext cx="693703" cy="693701"/>
                <a:chOff x="1187907" y="1083137"/>
                <a:chExt cx="850422" cy="850420"/>
              </a:xfrm>
            </p:grpSpPr>
            <p:sp>
              <p:nvSpPr>
                <p:cNvPr id="52" name="弧形 51"/>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3" name="弧形 52"/>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p>
              </p:txBody>
            </p:sp>
          </p:grpSp>
          <p:grpSp>
            <p:nvGrpSpPr>
              <p:cNvPr id="49" name="组合 48"/>
              <p:cNvGrpSpPr/>
              <p:nvPr/>
            </p:nvGrpSpPr>
            <p:grpSpPr>
              <a:xfrm>
                <a:off x="2167109" y="2534697"/>
                <a:ext cx="693703" cy="693701"/>
                <a:chOff x="1187907" y="1083137"/>
                <a:chExt cx="850422" cy="850420"/>
              </a:xfrm>
            </p:grpSpPr>
            <p:sp>
              <p:nvSpPr>
                <p:cNvPr id="50" name="弧形 49"/>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51" name="弧形 50"/>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46" name="矩形 45"/>
            <p:cNvSpPr/>
            <p:nvPr/>
          </p:nvSpPr>
          <p:spPr>
            <a:xfrm>
              <a:off x="891792" y="1864456"/>
              <a:ext cx="499547" cy="356819"/>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3</a:t>
              </a:r>
              <a:endParaRPr lang="zh-CN" altLang="en-US" sz="2400" dirty="0">
                <a:solidFill>
                  <a:srgbClr val="0070C0"/>
                </a:solidFill>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par>
                                <p:cTn id="14" presetID="23" presetClass="entr" presetSubtype="288"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p:cTn id="16" dur="500" fill="hold"/>
                                        <p:tgtEl>
                                          <p:spTgt spid="44"/>
                                        </p:tgtEl>
                                        <p:attrNameLst>
                                          <p:attrName>ppt_w</p:attrName>
                                        </p:attrNameLst>
                                      </p:cBhvr>
                                      <p:tavLst>
                                        <p:tav tm="0">
                                          <p:val>
                                            <p:strVal val="4/3*#ppt_w"/>
                                          </p:val>
                                        </p:tav>
                                        <p:tav tm="100000">
                                          <p:val>
                                            <p:strVal val="#ppt_w"/>
                                          </p:val>
                                        </p:tav>
                                      </p:tavLst>
                                    </p:anim>
                                    <p:anim calcmode="lin" valueType="num">
                                      <p:cBhvr>
                                        <p:cTn id="17" dur="500" fill="hold"/>
                                        <p:tgtEl>
                                          <p:spTgt spid="44"/>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6080121" cy="876848"/>
            <a:chOff x="326687" y="247818"/>
            <a:chExt cx="5298799" cy="725466"/>
          </a:xfrm>
        </p:grpSpPr>
        <p:sp>
          <p:nvSpPr>
            <p:cNvPr id="33" name="文本框 7"/>
            <p:cNvSpPr txBox="1"/>
            <p:nvPr/>
          </p:nvSpPr>
          <p:spPr bwMode="auto">
            <a:xfrm>
              <a:off x="565334" y="396074"/>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使用</a:t>
              </a:r>
              <a:r>
                <a:rPr lang="en-US" altLang="zh-CN" sz="2400" kern="0" dirty="0">
                  <a:solidFill>
                    <a:srgbClr val="0070C0"/>
                  </a:solidFill>
                  <a:latin typeface="Times New Roman" panose="02020603050405020304" pitchFamily="18" charset="0"/>
                  <a:cs typeface="Times New Roman" panose="02020603050405020304" pitchFamily="18" charset="0"/>
                </a:rPr>
                <a:t>getline()</a:t>
              </a:r>
              <a:r>
                <a:rPr lang="zh-CN" altLang="en-US" sz="2400" kern="0" dirty="0">
                  <a:solidFill>
                    <a:srgbClr val="0070C0"/>
                  </a:solidFill>
                  <a:latin typeface="Times New Roman" panose="02020603050405020304" pitchFamily="18" charset="0"/>
                  <a:cs typeface="Times New Roman" panose="02020603050405020304" pitchFamily="18" charset="0"/>
                </a:rPr>
                <a:t>函数进行文本文件输入</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43" name="Rectangle 3"/>
          <p:cNvSpPr txBox="1">
            <a:spLocks noChangeArrowheads="1"/>
          </p:cNvSpPr>
          <p:nvPr/>
        </p:nvSpPr>
        <p:spPr>
          <a:xfrm>
            <a:off x="1661159" y="1830540"/>
            <a:ext cx="10121282" cy="514281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5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 (! </a:t>
            </a:r>
            <a:r>
              <a:rPr lang="en-US" altLang="zh-CN" sz="2200" dirty="0" err="1">
                <a:latin typeface="Times New Roman" panose="02020603050405020304" pitchFamily="18" charset="0"/>
                <a:cs typeface="Times New Roman" panose="02020603050405020304" pitchFamily="18" charset="0"/>
              </a:rPr>
              <a:t>iofile.is_open</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判断文件打开是否成功</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打开</a:t>
            </a:r>
            <a:r>
              <a:rPr lang="en-US" altLang="zh-CN" sz="2200" dirty="0">
                <a:latin typeface="Times New Roman" panose="02020603050405020304" pitchFamily="18" charset="0"/>
                <a:cs typeface="Times New Roman" panose="02020603050405020304" pitchFamily="18" charset="0"/>
              </a:rPr>
              <a:t>file.txt</a:t>
            </a:r>
            <a:r>
              <a:rPr lang="zh-CN" altLang="en-US" sz="2200" dirty="0">
                <a:latin typeface="Times New Roman" panose="02020603050405020304" pitchFamily="18" charset="0"/>
                <a:cs typeface="Times New Roman" panose="02020603050405020304" pitchFamily="18" charset="0"/>
              </a:rPr>
              <a:t>文件失败！</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0;</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a:t>
            </a:r>
            <a:r>
              <a:rPr lang="en-US" altLang="zh-CN" sz="2200" dirty="0">
                <a:latin typeface="Times New Roman" panose="02020603050405020304" pitchFamily="18" charset="0"/>
                <a:cs typeface="Times New Roman" panose="02020603050405020304" pitchFamily="18" charset="0"/>
              </a:rPr>
              <a:t>&lt;&lt;"Windows XP"&lt;&lt;</a:t>
            </a:r>
            <a:r>
              <a:rPr lang="en-US" altLang="zh-CN" sz="2200" dirty="0" err="1">
                <a:latin typeface="Times New Roman" panose="02020603050405020304" pitchFamily="18" charset="0"/>
                <a:cs typeface="Times New Roman" panose="02020603050405020304" pitchFamily="18" charset="0"/>
              </a:rPr>
              <a:t>endl</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&lt;&lt;"Microsoft Visual C++"&lt;&lt;</a:t>
            </a:r>
            <a:r>
              <a:rPr lang="en-US" altLang="zh-CN" sz="2200" dirty="0" err="1">
                <a:latin typeface="Times New Roman" panose="02020603050405020304" pitchFamily="18" charset="0"/>
                <a:cs typeface="Times New Roman" panose="02020603050405020304" pitchFamily="18" charset="0"/>
              </a:rPr>
              <a:t>endl</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&lt;&lt;"Microsoft Office"&lt;&lt;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写入三行数据</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iofile.close</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关闭文件</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iofile.open</a:t>
            </a:r>
            <a:r>
              <a:rPr lang="en-US" altLang="zh-CN" sz="2200" dirty="0">
                <a:latin typeface="Times New Roman" panose="02020603050405020304" pitchFamily="18" charset="0"/>
                <a:cs typeface="Times New Roman" panose="02020603050405020304" pitchFamily="18" charset="0"/>
              </a:rPr>
              <a:t> ("file.txt", </a:t>
            </a:r>
            <a:r>
              <a:rPr lang="en-US" altLang="zh-CN" sz="2200" dirty="0" err="1" smtClean="0">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::in); </a:t>
            </a:r>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读方式打开文件</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 (! </a:t>
            </a:r>
            <a:r>
              <a:rPr lang="en-US" altLang="zh-CN" sz="2200" dirty="0" err="1">
                <a:latin typeface="Times New Roman" panose="02020603050405020304" pitchFamily="18" charset="0"/>
                <a:cs typeface="Times New Roman" panose="02020603050405020304" pitchFamily="18" charset="0"/>
              </a:rPr>
              <a:t>iofile.is_open</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判断文件打开是否成功</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打开</a:t>
            </a:r>
            <a:r>
              <a:rPr lang="en-US" altLang="zh-CN" sz="2200" dirty="0">
                <a:latin typeface="Times New Roman" panose="02020603050405020304" pitchFamily="18" charset="0"/>
                <a:cs typeface="Times New Roman" panose="02020603050405020304" pitchFamily="18" charset="0"/>
              </a:rPr>
              <a:t>file.txt</a:t>
            </a:r>
            <a:r>
              <a:rPr lang="zh-CN" altLang="en-US" sz="2200" dirty="0">
                <a:latin typeface="Times New Roman" panose="02020603050405020304" pitchFamily="18" charset="0"/>
                <a:cs typeface="Times New Roman" panose="02020603050405020304" pitchFamily="18" charset="0"/>
              </a:rPr>
              <a:t>文件失败！</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0;</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3"/>
          <p:cNvSpPr txBox="1">
            <a:spLocks noChangeArrowheads="1"/>
          </p:cNvSpPr>
          <p:nvPr/>
        </p:nvSpPr>
        <p:spPr>
          <a:xfrm>
            <a:off x="1584961" y="1688226"/>
            <a:ext cx="8521508" cy="514281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while (</a:t>
            </a:r>
            <a:r>
              <a:rPr lang="en-US" altLang="zh-CN" sz="2200" dirty="0" err="1">
                <a:latin typeface="Times New Roman" panose="02020603050405020304" pitchFamily="18" charset="0"/>
                <a:cs typeface="Times New Roman" panose="02020603050405020304" pitchFamily="18" charset="0"/>
              </a:rPr>
              <a:t>iofile.getline</a:t>
            </a:r>
            <a:r>
              <a:rPr lang="en-US" altLang="zh-CN" sz="2200" dirty="0">
                <a:latin typeface="Times New Roman" panose="02020603050405020304" pitchFamily="18" charset="0"/>
                <a:cs typeface="Times New Roman" panose="02020603050405020304" pitchFamily="18" charset="0"/>
              </a:rPr>
              <a:t>(s, </a:t>
            </a:r>
            <a:r>
              <a:rPr lang="en-US" altLang="zh-CN" sz="2200" dirty="0" err="1">
                <a:latin typeface="Times New Roman" panose="02020603050405020304" pitchFamily="18" charset="0"/>
                <a:cs typeface="Times New Roman" panose="02020603050405020304" pitchFamily="18" charset="0"/>
              </a:rPr>
              <a:t>sizeof</a:t>
            </a:r>
            <a:r>
              <a:rPr lang="en-US" altLang="zh-CN" sz="2200" dirty="0">
                <a:latin typeface="Times New Roman" panose="02020603050405020304" pitchFamily="18" charset="0"/>
                <a:cs typeface="Times New Roman" panose="02020603050405020304" pitchFamily="18" charset="0"/>
              </a:rPr>
              <a:t>(s)))	// </a:t>
            </a:r>
            <a:r>
              <a:rPr lang="zh-CN" altLang="en-US" sz="2200" dirty="0">
                <a:latin typeface="Times New Roman" panose="02020603050405020304" pitchFamily="18" charset="0"/>
                <a:cs typeface="Times New Roman" panose="02020603050405020304" pitchFamily="18" charset="0"/>
              </a:rPr>
              <a:t>到文件尾返回假</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len</a:t>
            </a:r>
            <a:r>
              <a:rPr lang="en-US" altLang="zh-CN" sz="2200" dirty="0">
                <a:latin typeface="Times New Roman" panose="02020603050405020304" pitchFamily="18" charset="0"/>
                <a:cs typeface="Times New Roman" panose="02020603050405020304" pitchFamily="18" charset="0"/>
              </a:rPr>
              <a:t>=(int)</a:t>
            </a:r>
            <a:r>
              <a:rPr lang="en-US" altLang="zh-CN" sz="2200" dirty="0" err="1">
                <a:latin typeface="Times New Roman" panose="02020603050405020304" pitchFamily="18" charset="0"/>
                <a:cs typeface="Times New Roman" panose="02020603050405020304" pitchFamily="18" charset="0"/>
              </a:rPr>
              <a:t>strlen</a:t>
            </a:r>
            <a:r>
              <a:rPr lang="en-US" altLang="zh-CN" sz="2200" dirty="0">
                <a:latin typeface="Times New Roman" panose="02020603050405020304" pitchFamily="18" charset="0"/>
                <a:cs typeface="Times New Roman" panose="02020603050405020304" pitchFamily="18" charset="0"/>
              </a:rPr>
              <a:t>(s);		// </a:t>
            </a:r>
            <a:r>
              <a:rPr lang="zh-CN" altLang="en-US" sz="2200" dirty="0">
                <a:latin typeface="Times New Roman" panose="02020603050405020304" pitchFamily="18" charset="0"/>
                <a:cs typeface="Times New Roman" panose="02020603050405020304" pitchFamily="18" charset="0"/>
              </a:rPr>
              <a:t>计算当前字符串的长度</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 (</a:t>
            </a:r>
            <a:r>
              <a:rPr lang="en-US" altLang="zh-CN" sz="2200" dirty="0" err="1">
                <a:latin typeface="Times New Roman" panose="02020603050405020304" pitchFamily="18" charset="0"/>
                <a:cs typeface="Times New Roman" panose="02020603050405020304" pitchFamily="18" charset="0"/>
              </a:rPr>
              <a:t>len</a:t>
            </a:r>
            <a:r>
              <a:rPr lang="en-US" altLang="zh-CN" sz="2200" dirty="0">
                <a:latin typeface="Times New Roman" panose="02020603050405020304" pitchFamily="18" charset="0"/>
                <a:cs typeface="Times New Roman" panose="02020603050405020304" pitchFamily="18" charset="0"/>
              </a:rPr>
              <a:t>&gt;</a:t>
            </a:r>
            <a:r>
              <a:rPr lang="en-US" altLang="zh-CN" sz="2200" dirty="0" err="1">
                <a:latin typeface="Times New Roman" panose="02020603050405020304" pitchFamily="18" charset="0"/>
                <a:cs typeface="Times New Roman" panose="02020603050405020304" pitchFamily="18" charset="0"/>
              </a:rPr>
              <a:t>maxlen</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maxlen</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len</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更新</a:t>
            </a:r>
            <a:r>
              <a:rPr lang="en-US" altLang="zh-CN" sz="2200" dirty="0" err="1">
                <a:latin typeface="Times New Roman" panose="02020603050405020304" pitchFamily="18" charset="0"/>
                <a:cs typeface="Times New Roman" panose="02020603050405020304" pitchFamily="18" charset="0"/>
              </a:rPr>
              <a:t>maxlen</a:t>
            </a:r>
            <a:r>
              <a:rPr lang="zh-CN" altLang="en-US" sz="2200" dirty="0">
                <a:latin typeface="Times New Roman" panose="02020603050405020304" pitchFamily="18" charset="0"/>
                <a:cs typeface="Times New Roman" panose="02020603050405020304" pitchFamily="18" charset="0"/>
              </a:rPr>
              <a:t>的值</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strcpy</a:t>
            </a:r>
            <a:r>
              <a:rPr lang="en-US" altLang="zh-CN" sz="2200" dirty="0">
                <a:latin typeface="Times New Roman" panose="02020603050405020304" pitchFamily="18" charset="0"/>
                <a:cs typeface="Times New Roman" panose="02020603050405020304" pitchFamily="18" charset="0"/>
              </a:rPr>
              <a:t>(t, s);		// </a:t>
            </a:r>
            <a:r>
              <a:rPr lang="zh-CN" altLang="en-US" sz="2200" dirty="0">
                <a:latin typeface="Times New Roman" panose="02020603050405020304" pitchFamily="18" charset="0"/>
                <a:cs typeface="Times New Roman" panose="02020603050405020304" pitchFamily="18" charset="0"/>
              </a:rPr>
              <a:t>将当前字符串拷贝到</a:t>
            </a:r>
            <a:r>
              <a:rPr lang="en-US" altLang="zh-CN" sz="2200" dirty="0">
                <a:latin typeface="Times New Roman" panose="02020603050405020304" pitchFamily="18" charset="0"/>
                <a:cs typeface="Times New Roman" panose="02020603050405020304" pitchFamily="18" charset="0"/>
              </a:rPr>
              <a:t>t</a:t>
            </a:r>
            <a:r>
              <a:rPr lang="zh-CN" altLang="en-US" sz="2200" dirty="0">
                <a:latin typeface="Times New Roman" panose="02020603050405020304" pitchFamily="18" charset="0"/>
                <a:cs typeface="Times New Roman" panose="02020603050405020304" pitchFamily="18" charset="0"/>
              </a:rPr>
              <a:t>中</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长度最大的字符串是：</a:t>
            </a:r>
            <a:r>
              <a:rPr lang="en-US" altLang="zh-CN" sz="2200" dirty="0">
                <a:latin typeface="Times New Roman" panose="02020603050405020304" pitchFamily="18" charset="0"/>
                <a:cs typeface="Times New Roman" panose="02020603050405020304" pitchFamily="18" charset="0"/>
              </a:rPr>
              <a:t>"&lt;&lt;t&lt;&lt;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其长度为：</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maxlen</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iofile.close</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关闭文件</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return 0;</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29" name="组合 39"/>
          <p:cNvGrpSpPr/>
          <p:nvPr/>
        </p:nvGrpSpPr>
        <p:grpSpPr>
          <a:xfrm>
            <a:off x="549001" y="555626"/>
            <a:ext cx="6080121" cy="876848"/>
            <a:chOff x="326687" y="247818"/>
            <a:chExt cx="5298799" cy="725466"/>
          </a:xfrm>
        </p:grpSpPr>
        <p:sp>
          <p:nvSpPr>
            <p:cNvPr id="30" name="文本框 7"/>
            <p:cNvSpPr txBox="1"/>
            <p:nvPr/>
          </p:nvSpPr>
          <p:spPr bwMode="auto">
            <a:xfrm>
              <a:off x="565334" y="396074"/>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使用</a:t>
              </a:r>
              <a:r>
                <a:rPr lang="en-US" altLang="zh-CN" sz="2400" kern="0" dirty="0">
                  <a:solidFill>
                    <a:srgbClr val="0070C0"/>
                  </a:solidFill>
                  <a:latin typeface="Times New Roman" panose="02020603050405020304" pitchFamily="18" charset="0"/>
                  <a:cs typeface="Times New Roman" panose="02020603050405020304" pitchFamily="18" charset="0"/>
                </a:rPr>
                <a:t>getline()</a:t>
              </a:r>
              <a:r>
                <a:rPr lang="zh-CN" altLang="en-US" sz="2400" kern="0" dirty="0">
                  <a:solidFill>
                    <a:srgbClr val="0070C0"/>
                  </a:solidFill>
                  <a:latin typeface="Times New Roman" panose="02020603050405020304" pitchFamily="18" charset="0"/>
                  <a:cs typeface="Times New Roman" panose="02020603050405020304" pitchFamily="18" charset="0"/>
                </a:rPr>
                <a:t>函数进行文本文件输入</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41" name="组合 35"/>
            <p:cNvGrpSpPr/>
            <p:nvPr/>
          </p:nvGrpSpPr>
          <p:grpSpPr>
            <a:xfrm>
              <a:off x="326687" y="247818"/>
              <a:ext cx="4861582" cy="725466"/>
              <a:chOff x="326687" y="247818"/>
              <a:chExt cx="4861582" cy="725466"/>
            </a:xfrm>
          </p:grpSpPr>
          <p:grpSp>
            <p:nvGrpSpPr>
              <p:cNvPr id="42" name="组合 2"/>
              <p:cNvGrpSpPr/>
              <p:nvPr/>
            </p:nvGrpSpPr>
            <p:grpSpPr>
              <a:xfrm>
                <a:off x="349799" y="247818"/>
                <a:ext cx="4791980" cy="261575"/>
                <a:chOff x="349799" y="247818"/>
                <a:chExt cx="4791980" cy="261575"/>
              </a:xfrm>
            </p:grpSpPr>
            <p:cxnSp>
              <p:nvCxnSpPr>
                <p:cNvPr id="58"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63"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4" name="组合 1"/>
              <p:cNvGrpSpPr/>
              <p:nvPr/>
            </p:nvGrpSpPr>
            <p:grpSpPr>
              <a:xfrm>
                <a:off x="349799" y="711709"/>
                <a:ext cx="4815092" cy="261575"/>
                <a:chOff x="358852" y="925118"/>
                <a:chExt cx="4815092" cy="261575"/>
              </a:xfrm>
            </p:grpSpPr>
            <p:cxnSp>
              <p:nvCxnSpPr>
                <p:cNvPr id="51"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6"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57"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5" name="组合 33"/>
              <p:cNvGrpSpPr/>
              <p:nvPr/>
            </p:nvGrpSpPr>
            <p:grpSpPr>
              <a:xfrm>
                <a:off x="5138963" y="489126"/>
                <a:ext cx="49306" cy="329693"/>
                <a:chOff x="5138963" y="489126"/>
                <a:chExt cx="49306" cy="329693"/>
              </a:xfrm>
            </p:grpSpPr>
            <p:sp>
              <p:nvSpPr>
                <p:cNvPr id="49"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0"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46" name="组合 36"/>
              <p:cNvGrpSpPr/>
              <p:nvPr/>
            </p:nvGrpSpPr>
            <p:grpSpPr>
              <a:xfrm>
                <a:off x="326687" y="399838"/>
                <a:ext cx="49306" cy="329693"/>
                <a:chOff x="5138963" y="489126"/>
                <a:chExt cx="49306" cy="329693"/>
              </a:xfrm>
            </p:grpSpPr>
            <p:sp>
              <p:nvSpPr>
                <p:cNvPr id="47"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8"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10168" y="3508896"/>
            <a:ext cx="3719513" cy="18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563" y="5170307"/>
            <a:ext cx="503872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 calcmode="lin" valueType="num">
                                      <p:cBhvr additive="base">
                                        <p:cTn id="21" dur="500" fill="hold"/>
                                        <p:tgtEl>
                                          <p:spTgt spid="2051"/>
                                        </p:tgtEl>
                                        <p:attrNameLst>
                                          <p:attrName>ppt_x</p:attrName>
                                        </p:attrNameLst>
                                      </p:cBhvr>
                                      <p:tavLst>
                                        <p:tav tm="0">
                                          <p:val>
                                            <p:strVal val="#ppt_x"/>
                                          </p:val>
                                        </p:tav>
                                        <p:tav tm="100000">
                                          <p:val>
                                            <p:strVal val="#ppt_x"/>
                                          </p:val>
                                        </p:tav>
                                      </p:tavLst>
                                    </p:anim>
                                    <p:anim calcmode="lin" valueType="num">
                                      <p:cBhvr additive="base">
                                        <p:cTn id="22"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50295" y="1442647"/>
            <a:ext cx="10731800" cy="1754326"/>
          </a:xfrm>
          <a:prstGeom prst="rect">
            <a:avLst/>
          </a:prstGeom>
        </p:spPr>
        <p:txBody>
          <a:bodyPr wrap="square">
            <a:spAutoFit/>
          </a:bodyPr>
          <a:lstStyle/>
          <a:p>
            <a:pPr>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输出流类提供了用于输出一个</a:t>
            </a:r>
            <a:r>
              <a:rPr lang="zh-CN" altLang="en-US" sz="2400" dirty="0">
                <a:solidFill>
                  <a:srgbClr val="FF0000"/>
                </a:solidFill>
                <a:latin typeface="Times New Roman" panose="02020603050405020304" pitchFamily="18" charset="0"/>
                <a:cs typeface="Times New Roman" panose="02020603050405020304" pitchFamily="18" charset="0"/>
              </a:rPr>
              <a:t>数据块</a:t>
            </a:r>
            <a:r>
              <a:rPr lang="zh-CN" altLang="en-US" sz="2400" dirty="0">
                <a:solidFill>
                  <a:srgbClr val="080808"/>
                </a:solidFill>
                <a:latin typeface="Times New Roman" panose="02020603050405020304" pitchFamily="18" charset="0"/>
                <a:cs typeface="Times New Roman" panose="02020603050405020304" pitchFamily="18" charset="0"/>
              </a:rPr>
              <a:t>的成员函数</a:t>
            </a:r>
            <a:r>
              <a:rPr lang="en-US" altLang="zh-CN" sz="2400" dirty="0">
                <a:solidFill>
                  <a:srgbClr val="080808"/>
                </a:solidFill>
                <a:latin typeface="Times New Roman" panose="02020603050405020304" pitchFamily="18" charset="0"/>
                <a:cs typeface="Times New Roman" panose="02020603050405020304" pitchFamily="18" charset="0"/>
              </a:rPr>
              <a:t>write()</a:t>
            </a:r>
            <a:r>
              <a:rPr lang="zh-CN" altLang="en-US" sz="2400" dirty="0">
                <a:solidFill>
                  <a:srgbClr val="080808"/>
                </a:solidFill>
                <a:latin typeface="Times New Roman" panose="02020603050405020304" pitchFamily="18" charset="0"/>
                <a:cs typeface="Times New Roman" panose="02020603050405020304" pitchFamily="18" charset="0"/>
              </a:rPr>
              <a:t>，输出流对象可以调用这个函数实现向输出设备输出</a:t>
            </a:r>
            <a:r>
              <a:rPr lang="zh-CN" altLang="en-US" sz="2400" dirty="0">
                <a:solidFill>
                  <a:srgbClr val="FF0000"/>
                </a:solidFill>
                <a:latin typeface="Times New Roman" panose="02020603050405020304" pitchFamily="18" charset="0"/>
                <a:cs typeface="Times New Roman" panose="02020603050405020304" pitchFamily="18" charset="0"/>
              </a:rPr>
              <a:t>指定个数的多个字符</a:t>
            </a:r>
            <a:r>
              <a:rPr lang="zh-CN" altLang="en-US" sz="2400" dirty="0">
                <a:solidFill>
                  <a:srgbClr val="080808"/>
                </a:solidFill>
                <a:latin typeface="Times New Roman" panose="02020603050405020304" pitchFamily="18" charset="0"/>
                <a:cs typeface="Times New Roman" panose="02020603050405020304" pitchFamily="18" charset="0"/>
              </a:rPr>
              <a:t>的操作。</a:t>
            </a:r>
            <a:endParaRPr lang="zh-CN" altLang="en-US" sz="2400" dirty="0">
              <a:solidFill>
                <a:srgbClr val="080808"/>
              </a:solidFill>
              <a:latin typeface="Times New Roman" panose="02020603050405020304" pitchFamily="18" charset="0"/>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cs typeface="Times New Roman" panose="02020603050405020304" pitchFamily="18" charset="0"/>
              </a:rPr>
              <a:t>write()</a:t>
            </a:r>
            <a:r>
              <a:rPr lang="zh-CN" altLang="en-US" sz="2400" dirty="0">
                <a:solidFill>
                  <a:srgbClr val="080808"/>
                </a:solidFill>
                <a:latin typeface="Times New Roman" panose="02020603050405020304" pitchFamily="18" charset="0"/>
                <a:cs typeface="Times New Roman" panose="02020603050405020304" pitchFamily="18" charset="0"/>
              </a:rPr>
              <a:t>函数有</a:t>
            </a:r>
            <a:r>
              <a:rPr lang="en-US" altLang="zh-CN" sz="2400" dirty="0">
                <a:solidFill>
                  <a:srgbClr val="080808"/>
                </a:solidFill>
                <a:latin typeface="Times New Roman" panose="02020603050405020304" pitchFamily="18" charset="0"/>
                <a:cs typeface="Times New Roman" panose="02020603050405020304" pitchFamily="18" charset="0"/>
              </a:rPr>
              <a:t>2</a:t>
            </a:r>
            <a:r>
              <a:rPr lang="zh-CN" altLang="en-US" sz="2400" dirty="0">
                <a:solidFill>
                  <a:srgbClr val="080808"/>
                </a:solidFill>
                <a:latin typeface="Times New Roman" panose="02020603050405020304" pitchFamily="18" charset="0"/>
                <a:cs typeface="Times New Roman" panose="02020603050405020304" pitchFamily="18" charset="0"/>
              </a:rPr>
              <a:t>个参数，其调用格式为：</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42" name="组合 41"/>
          <p:cNvGrpSpPr/>
          <p:nvPr/>
        </p:nvGrpSpPr>
        <p:grpSpPr>
          <a:xfrm>
            <a:off x="549001" y="555626"/>
            <a:ext cx="3565799" cy="876848"/>
            <a:chOff x="326687" y="247818"/>
            <a:chExt cx="4861582" cy="725466"/>
          </a:xfrm>
        </p:grpSpPr>
        <p:sp>
          <p:nvSpPr>
            <p:cNvPr id="43" name="文本框 42"/>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write()</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45" name="组合 44"/>
            <p:cNvGrpSpPr/>
            <p:nvPr/>
          </p:nvGrpSpPr>
          <p:grpSpPr>
            <a:xfrm>
              <a:off x="326687" y="247818"/>
              <a:ext cx="4861582" cy="725466"/>
              <a:chOff x="326687" y="247818"/>
              <a:chExt cx="4861582" cy="725466"/>
            </a:xfrm>
          </p:grpSpPr>
          <p:grpSp>
            <p:nvGrpSpPr>
              <p:cNvPr id="46" name="组合 45"/>
              <p:cNvGrpSpPr/>
              <p:nvPr/>
            </p:nvGrpSpPr>
            <p:grpSpPr>
              <a:xfrm>
                <a:off x="349799" y="247818"/>
                <a:ext cx="4791980" cy="261575"/>
                <a:chOff x="349799" y="247818"/>
                <a:chExt cx="4791980" cy="261575"/>
              </a:xfrm>
            </p:grpSpPr>
            <p:cxnSp>
              <p:nvCxnSpPr>
                <p:cNvPr id="65" name="直接连接符 6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6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0" name="任意多边形: 形状 6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7" name="组合 46"/>
              <p:cNvGrpSpPr/>
              <p:nvPr/>
            </p:nvGrpSpPr>
            <p:grpSpPr>
              <a:xfrm>
                <a:off x="349799" y="711709"/>
                <a:ext cx="4815092" cy="261575"/>
                <a:chOff x="358852" y="925118"/>
                <a:chExt cx="4815092" cy="261575"/>
              </a:xfrm>
            </p:grpSpPr>
            <p:cxnSp>
              <p:nvCxnSpPr>
                <p:cNvPr id="58" name="直接连接符 5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6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4" name="任意多边形: 形状 6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2" name="组合 51"/>
              <p:cNvGrpSpPr/>
              <p:nvPr/>
            </p:nvGrpSpPr>
            <p:grpSpPr>
              <a:xfrm>
                <a:off x="5138963" y="489126"/>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3" name="组合 52"/>
              <p:cNvGrpSpPr/>
              <p:nvPr/>
            </p:nvGrpSpPr>
            <p:grpSpPr>
              <a:xfrm>
                <a:off x="326687" y="399838"/>
                <a:ext cx="49306" cy="329693"/>
                <a:chOff x="5138963" y="489126"/>
                <a:chExt cx="49306" cy="329693"/>
              </a:xfrm>
            </p:grpSpPr>
            <p:sp>
              <p:nvSpPr>
                <p:cNvPr id="54" name="椭圆 5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5" name="椭圆 5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94" name="矩形 93"/>
          <p:cNvSpPr/>
          <p:nvPr/>
        </p:nvSpPr>
        <p:spPr>
          <a:xfrm>
            <a:off x="850295" y="3924264"/>
            <a:ext cx="10646380" cy="2308324"/>
          </a:xfrm>
          <a:prstGeom prst="rect">
            <a:avLst/>
          </a:prstGeom>
        </p:spPr>
        <p:txBody>
          <a:bodyPr wrap="square">
            <a:spAutoFit/>
          </a:bodyPr>
          <a:lstStyle/>
          <a:p>
            <a:pPr>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其中，</a:t>
            </a:r>
            <a:r>
              <a:rPr lang="en-US" altLang="zh-CN" sz="2400" dirty="0">
                <a:solidFill>
                  <a:srgbClr val="080808"/>
                </a:solidFill>
                <a:latin typeface="Times New Roman" panose="02020603050405020304" pitchFamily="18" charset="0"/>
                <a:cs typeface="Times New Roman" panose="02020603050405020304" pitchFamily="18" charset="0"/>
              </a:rPr>
              <a:t>out</a:t>
            </a:r>
            <a:r>
              <a:rPr lang="zh-CN" altLang="en-US" sz="2400" dirty="0">
                <a:solidFill>
                  <a:srgbClr val="080808"/>
                </a:solidFill>
                <a:latin typeface="Times New Roman" panose="02020603050405020304" pitchFamily="18" charset="0"/>
                <a:cs typeface="Times New Roman" panose="02020603050405020304" pitchFamily="18" charset="0"/>
              </a:rPr>
              <a:t>是输出流对象。</a:t>
            </a:r>
            <a:endParaRPr lang="en-US" altLang="zh-CN" sz="2400" dirty="0">
              <a:solidFill>
                <a:srgbClr val="080808"/>
              </a:solidFill>
              <a:latin typeface="Times New Roman" panose="02020603050405020304" pitchFamily="18" charset="0"/>
              <a:cs typeface="Times New Roman" panose="02020603050405020304" pitchFamily="18" charset="0"/>
            </a:endParaRPr>
          </a:p>
          <a:p>
            <a:pPr>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函数调用时，将指定字符型地址中连续</a:t>
            </a:r>
            <a:r>
              <a:rPr lang="en-US" altLang="zh-CN" sz="2400" dirty="0">
                <a:solidFill>
                  <a:srgbClr val="080808"/>
                </a:solidFill>
                <a:latin typeface="Times New Roman" panose="02020603050405020304" pitchFamily="18" charset="0"/>
                <a:cs typeface="Times New Roman" panose="02020603050405020304" pitchFamily="18" charset="0"/>
              </a:rPr>
              <a:t>n</a:t>
            </a:r>
            <a:r>
              <a:rPr lang="zh-CN" altLang="en-US" sz="2400" dirty="0">
                <a:solidFill>
                  <a:srgbClr val="080808"/>
                </a:solidFill>
                <a:latin typeface="Times New Roman" panose="02020603050405020304" pitchFamily="18" charset="0"/>
                <a:cs typeface="Times New Roman" panose="02020603050405020304" pitchFamily="18" charset="0"/>
              </a:rPr>
              <a:t>个字节的数据输出到输出设备。函数以引用方式返回调用该函数所使用的输出流对象</a:t>
            </a:r>
            <a:r>
              <a:rPr lang="en-US" altLang="zh-CN" sz="2400" dirty="0">
                <a:solidFill>
                  <a:srgbClr val="080808"/>
                </a:solidFill>
                <a:latin typeface="Times New Roman" panose="02020603050405020304" pitchFamily="18" charset="0"/>
                <a:cs typeface="Times New Roman" panose="02020603050405020304" pitchFamily="18" charset="0"/>
              </a:rPr>
              <a:t>out</a:t>
            </a:r>
            <a:r>
              <a:rPr lang="zh-CN" altLang="en-US" sz="2400" dirty="0">
                <a:solidFill>
                  <a:srgbClr val="080808"/>
                </a:solidFill>
                <a:latin typeface="Times New Roman" panose="02020603050405020304" pitchFamily="18" charset="0"/>
                <a:cs typeface="Times New Roman" panose="02020603050405020304" pitchFamily="18" charset="0"/>
              </a:rPr>
              <a:t>，因此支持连续调用，如	</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95" name="组合 94"/>
          <p:cNvGrpSpPr/>
          <p:nvPr/>
        </p:nvGrpSpPr>
        <p:grpSpPr>
          <a:xfrm>
            <a:off x="3574333" y="5727338"/>
            <a:ext cx="4736377" cy="678543"/>
            <a:chOff x="3072309" y="3429000"/>
            <a:chExt cx="4736377" cy="678543"/>
          </a:xfrm>
        </p:grpSpPr>
        <p:sp>
          <p:nvSpPr>
            <p:cNvPr id="96" name="矩形 95"/>
            <p:cNvSpPr/>
            <p:nvPr/>
          </p:nvSpPr>
          <p:spPr>
            <a:xfrm>
              <a:off x="3072309" y="3429000"/>
              <a:ext cx="4736377" cy="678543"/>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7" name="矩形 96"/>
            <p:cNvSpPr/>
            <p:nvPr/>
          </p:nvSpPr>
          <p:spPr>
            <a:xfrm>
              <a:off x="3420873" y="3572834"/>
              <a:ext cx="4237057" cy="498598"/>
            </a:xfrm>
            <a:prstGeom prst="rect">
              <a:avLst/>
            </a:prstGeom>
          </p:spPr>
          <p:txBody>
            <a:bodyPr wrap="none">
              <a:spAutoFit/>
            </a:bodyPr>
            <a:lstStyle/>
            <a:p>
              <a:pPr hangingPunct="0">
                <a:lnSpc>
                  <a:spcPct val="110000"/>
                </a:lnSpc>
              </a:pPr>
              <a:r>
                <a:rPr lang="en-US" altLang="zh-CN" sz="2400" dirty="0" err="1">
                  <a:solidFill>
                    <a:srgbClr val="000000"/>
                  </a:solidFill>
                  <a:latin typeface="Times New Roman" panose="02020603050405020304" pitchFamily="18" charset="0"/>
                  <a:cs typeface="Times New Roman" panose="02020603050405020304" pitchFamily="18" charset="0"/>
                </a:rPr>
                <a:t>out.write</a:t>
              </a:r>
              <a:r>
                <a:rPr lang="en-US" altLang="zh-CN" sz="2400" dirty="0">
                  <a:solidFill>
                    <a:srgbClr val="000000"/>
                  </a:solidFill>
                  <a:latin typeface="Times New Roman" panose="02020603050405020304" pitchFamily="18" charset="0"/>
                  <a:cs typeface="Times New Roman" panose="02020603050405020304" pitchFamily="18" charset="0"/>
                </a:rPr>
                <a:t>("</a:t>
              </a:r>
              <a:r>
                <a:rPr lang="en-US" altLang="zh-CN" sz="2400" dirty="0" err="1">
                  <a:solidFill>
                    <a:srgbClr val="000000"/>
                  </a:solidFill>
                  <a:latin typeface="Times New Roman" panose="02020603050405020304" pitchFamily="18" charset="0"/>
                  <a:cs typeface="Times New Roman" panose="02020603050405020304" pitchFamily="18" charset="0"/>
                </a:rPr>
                <a:t>abc</a:t>
              </a:r>
              <a:r>
                <a:rPr lang="en-US" altLang="zh-CN" sz="2400" dirty="0">
                  <a:solidFill>
                    <a:srgbClr val="000000"/>
                  </a:solidFill>
                  <a:latin typeface="Times New Roman" panose="02020603050405020304" pitchFamily="18" charset="0"/>
                  <a:cs typeface="Times New Roman" panose="02020603050405020304" pitchFamily="18" charset="0"/>
                </a:rPr>
                <a:t>", 3).write("de", 2)</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grpSp>
      <p:grpSp>
        <p:nvGrpSpPr>
          <p:cNvPr id="34" name="组合 3"/>
          <p:cNvGrpSpPr/>
          <p:nvPr/>
        </p:nvGrpSpPr>
        <p:grpSpPr>
          <a:xfrm>
            <a:off x="3305250" y="3188211"/>
            <a:ext cx="5035390" cy="717212"/>
            <a:chOff x="1772414" y="3115219"/>
            <a:chExt cx="8503744" cy="717212"/>
          </a:xfrm>
        </p:grpSpPr>
        <p:sp>
          <p:nvSpPr>
            <p:cNvPr id="35" name="矩形 52"/>
            <p:cNvSpPr/>
            <p:nvPr/>
          </p:nvSpPr>
          <p:spPr>
            <a:xfrm>
              <a:off x="2031973" y="3233133"/>
              <a:ext cx="7641198" cy="498598"/>
            </a:xfrm>
            <a:prstGeom prst="rect">
              <a:avLst/>
            </a:prstGeom>
            <a:ln w="76200">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hangingPunct="0">
                <a:lnSpc>
                  <a:spcPct val="110000"/>
                </a:lnSpc>
              </a:pPr>
              <a:r>
                <a:rPr lang="en-US" altLang="zh-CN" sz="2400" dirty="0" err="1">
                  <a:latin typeface="Times New Roman" panose="02020603050405020304" pitchFamily="18" charset="0"/>
                  <a:cs typeface="Times New Roman" panose="02020603050405020304" pitchFamily="18" charset="0"/>
                </a:rPr>
                <a:t>out.write</a:t>
              </a:r>
              <a:r>
                <a:rPr lang="en-US" altLang="zh-CN" sz="2400" dirty="0">
                  <a:latin typeface="Times New Roman" panose="02020603050405020304" pitchFamily="18" charset="0"/>
                  <a:cs typeface="Times New Roman" panose="02020603050405020304" pitchFamily="18" charset="0"/>
                </a:rPr>
                <a:t>(</a:t>
              </a:r>
              <a:r>
                <a:rPr lang="zh-CN" altLang="zh-CN" sz="2400" dirty="0">
                  <a:solidFill>
                    <a:srgbClr val="FF0000"/>
                  </a:solidFill>
                  <a:latin typeface="Times New Roman" panose="02020603050405020304" pitchFamily="18" charset="0"/>
                  <a:cs typeface="Times New Roman" panose="02020603050405020304" pitchFamily="18" charset="0"/>
                </a:rPr>
                <a:t>字符型指针</a:t>
              </a: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字节数</a:t>
              </a:r>
              <a:r>
                <a:rPr lang="en-US" altLang="zh-CN" sz="2400" dirty="0">
                  <a:latin typeface="Times New Roman" panose="02020603050405020304" pitchFamily="18" charset="0"/>
                  <a:cs typeface="Times New Roman" panose="02020603050405020304" pitchFamily="18" charset="0"/>
                </a:rPr>
                <a:t>n)</a:t>
              </a:r>
              <a:endParaRPr lang="en-US" altLang="zh-CN" sz="2400" dirty="0">
                <a:latin typeface="Times New Roman" panose="02020603050405020304" pitchFamily="18" charset="0"/>
                <a:cs typeface="Times New Roman" panose="02020603050405020304" pitchFamily="18" charset="0"/>
              </a:endParaRPr>
            </a:p>
          </p:txBody>
        </p:sp>
        <p:sp>
          <p:nvSpPr>
            <p:cNvPr id="36" name="矩形 53"/>
            <p:cNvSpPr/>
            <p:nvPr/>
          </p:nvSpPr>
          <p:spPr>
            <a:xfrm>
              <a:off x="1783979" y="3115219"/>
              <a:ext cx="8489573" cy="71721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37" name="直接连接符 54"/>
            <p:cNvCxnSpPr/>
            <p:nvPr/>
          </p:nvCxnSpPr>
          <p:spPr>
            <a:xfrm>
              <a:off x="1772414" y="3302671"/>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直接连接符 55"/>
            <p:cNvCxnSpPr/>
            <p:nvPr/>
          </p:nvCxnSpPr>
          <p:spPr>
            <a:xfrm>
              <a:off x="10276158" y="3302671"/>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arn(outVertical)">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4"/>
                                        </p:tgtEl>
                                        <p:attrNameLst>
                                          <p:attrName>style.visibility</p:attrName>
                                        </p:attrNameLst>
                                      </p:cBhvr>
                                      <p:to>
                                        <p:strVal val="visible"/>
                                      </p:to>
                                    </p:set>
                                    <p:anim calcmode="lin" valueType="num">
                                      <p:cBhvr additive="base">
                                        <p:cTn id="20" dur="500" fill="hold"/>
                                        <p:tgtEl>
                                          <p:spTgt spid="94"/>
                                        </p:tgtEl>
                                        <p:attrNameLst>
                                          <p:attrName>ppt_x</p:attrName>
                                        </p:attrNameLst>
                                      </p:cBhvr>
                                      <p:tavLst>
                                        <p:tav tm="0">
                                          <p:val>
                                            <p:strVal val="#ppt_x"/>
                                          </p:val>
                                        </p:tav>
                                        <p:tav tm="100000">
                                          <p:val>
                                            <p:strVal val="#ppt_x"/>
                                          </p:val>
                                        </p:tav>
                                      </p:tavLst>
                                    </p:anim>
                                    <p:anim calcmode="lin" valueType="num">
                                      <p:cBhvr additive="base">
                                        <p:cTn id="21" dur="500" fill="hold"/>
                                        <p:tgtEl>
                                          <p:spTgt spid="94"/>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wipe(left)">
                                      <p:cBhvr>
                                        <p:cTn id="2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9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458837" y="1630985"/>
            <a:ext cx="4994316"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）使用</a:t>
            </a:r>
            <a:r>
              <a:rPr lang="en-US" altLang="zh-CN" sz="2400" dirty="0">
                <a:solidFill>
                  <a:srgbClr val="0070C0"/>
                </a:solidFill>
                <a:latin typeface="Times New Roman" panose="02020603050405020304" pitchFamily="18" charset="0"/>
                <a:cs typeface="Times New Roman" panose="02020603050405020304" pitchFamily="18" charset="0"/>
              </a:rPr>
              <a:t>write()</a:t>
            </a:r>
            <a:r>
              <a:rPr lang="zh-CN" altLang="en-US" sz="2400" dirty="0">
                <a:solidFill>
                  <a:srgbClr val="0070C0"/>
                </a:solidFill>
                <a:latin typeface="Times New Roman" panose="02020603050405020304" pitchFamily="18" charset="0"/>
                <a:cs typeface="Times New Roman" panose="02020603050405020304" pitchFamily="18" charset="0"/>
              </a:rPr>
              <a:t>函数进行标准输出</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57" name="组合 56"/>
          <p:cNvGrpSpPr/>
          <p:nvPr/>
        </p:nvGrpSpPr>
        <p:grpSpPr>
          <a:xfrm>
            <a:off x="1078295" y="3045467"/>
            <a:ext cx="2483531" cy="2483534"/>
            <a:chOff x="1384152" y="2393101"/>
            <a:chExt cx="2483531" cy="2483534"/>
          </a:xfrm>
        </p:grpSpPr>
        <p:sp>
          <p:nvSpPr>
            <p:cNvPr id="58" name="椭圆 57"/>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672847" y="3086801"/>
              <a:ext cx="1935972" cy="1200329"/>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使用</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write()</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函数进行标准输出</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60" name="Rectangle 3"/>
          <p:cNvSpPr txBox="1">
            <a:spLocks noChangeArrowheads="1"/>
          </p:cNvSpPr>
          <p:nvPr/>
        </p:nvSpPr>
        <p:spPr>
          <a:xfrm>
            <a:off x="3982667" y="2288611"/>
            <a:ext cx="7063871" cy="339027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#include &lt;iostream&gt;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int main()</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char *</a:t>
            </a:r>
            <a:r>
              <a:rPr lang="en-US" altLang="zh-CN" sz="2200" dirty="0" err="1">
                <a:latin typeface="Times New Roman" panose="02020603050405020304" pitchFamily="18" charset="0"/>
                <a:cs typeface="Times New Roman" panose="02020603050405020304" pitchFamily="18" charset="0"/>
              </a:rPr>
              <a:t>ch</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允公允能   日新月异</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cout.write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ch</a:t>
            </a:r>
            <a:r>
              <a:rPr lang="en-US" altLang="zh-CN" sz="2200" dirty="0">
                <a:latin typeface="Times New Roman" panose="02020603050405020304" pitchFamily="18" charset="0"/>
                <a:cs typeface="Times New Roman" panose="02020603050405020304" pitchFamily="18" charset="0"/>
              </a:rPr>
              <a:t>, 8).put('\n');		 // </a:t>
            </a:r>
            <a:r>
              <a:rPr lang="zh-CN" altLang="en-US" sz="2200" dirty="0">
                <a:latin typeface="Times New Roman" panose="02020603050405020304" pitchFamily="18" charset="0"/>
                <a:cs typeface="Times New Roman" panose="02020603050405020304" pitchFamily="18" charset="0"/>
              </a:rPr>
              <a:t>输出前</a:t>
            </a:r>
            <a:r>
              <a:rPr lang="en-US" altLang="zh-CN" sz="2200" dirty="0">
                <a:latin typeface="Times New Roman" panose="02020603050405020304" pitchFamily="18" charset="0"/>
                <a:cs typeface="Times New Roman" panose="02020603050405020304" pitchFamily="18" charset="0"/>
              </a:rPr>
              <a:t>8</a:t>
            </a:r>
            <a:r>
              <a:rPr lang="zh-CN" altLang="en-US" sz="2200" dirty="0">
                <a:latin typeface="Times New Roman" panose="02020603050405020304" pitchFamily="18" charset="0"/>
                <a:cs typeface="Times New Roman" panose="02020603050405020304" pitchFamily="18" charset="0"/>
              </a:rPr>
              <a:t>个字符</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cout.write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ch</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strlen</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ch</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输出全部字符</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return 0;</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61" name="组合 60"/>
          <p:cNvGrpSpPr/>
          <p:nvPr/>
        </p:nvGrpSpPr>
        <p:grpSpPr>
          <a:xfrm>
            <a:off x="1035547" y="3002719"/>
            <a:ext cx="779195" cy="779196"/>
            <a:chOff x="777424" y="1659420"/>
            <a:chExt cx="779195" cy="779196"/>
          </a:xfrm>
        </p:grpSpPr>
        <p:grpSp>
          <p:nvGrpSpPr>
            <p:cNvPr id="62" name="组合 61"/>
            <p:cNvGrpSpPr/>
            <p:nvPr/>
          </p:nvGrpSpPr>
          <p:grpSpPr>
            <a:xfrm>
              <a:off x="777424" y="1659420"/>
              <a:ext cx="779195" cy="779196"/>
              <a:chOff x="2124362" y="2491950"/>
              <a:chExt cx="779195" cy="779196"/>
            </a:xfrm>
          </p:grpSpPr>
          <p:sp>
            <p:nvSpPr>
              <p:cNvPr id="64" name="椭圆 6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2167109" y="2534697"/>
                <a:ext cx="693703" cy="693701"/>
                <a:chOff x="1187907" y="1083137"/>
                <a:chExt cx="850422" cy="850420"/>
              </a:xfrm>
            </p:grpSpPr>
            <p:sp>
              <p:nvSpPr>
                <p:cNvPr id="70" name="弧形 69"/>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弧形 70"/>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66" name="组合 65"/>
              <p:cNvGrpSpPr/>
              <p:nvPr/>
            </p:nvGrpSpPr>
            <p:grpSpPr>
              <a:xfrm>
                <a:off x="2167109" y="2534697"/>
                <a:ext cx="693703" cy="693701"/>
                <a:chOff x="1187907" y="1083137"/>
                <a:chExt cx="850422" cy="850420"/>
              </a:xfrm>
            </p:grpSpPr>
            <p:sp>
              <p:nvSpPr>
                <p:cNvPr id="67" name="弧形 6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弧形 68"/>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63" name="矩形 6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例1</a:t>
              </a:r>
              <a:endParaRPr lang="zh-CN" altLang="en-US" sz="2400" dirty="0">
                <a:solidFill>
                  <a:srgbClr val="0070C0"/>
                </a:solidFill>
              </a:endParaRPr>
            </a:p>
          </p:txBody>
        </p:sp>
      </p:grpSp>
      <p:pic>
        <p:nvPicPr>
          <p:cNvPr id="72" name="图片 71"/>
          <p:cNvPicPr>
            <a:picLocks noChangeAspect="1"/>
          </p:cNvPicPr>
          <p:nvPr/>
        </p:nvPicPr>
        <p:blipFill>
          <a:blip r:embed="rId1"/>
          <a:stretch>
            <a:fillRect/>
          </a:stretch>
        </p:blipFill>
        <p:spPr>
          <a:xfrm>
            <a:off x="6124576" y="5050782"/>
            <a:ext cx="5448300" cy="1447800"/>
          </a:xfrm>
          <a:prstGeom prst="rect">
            <a:avLst/>
          </a:prstGeom>
        </p:spPr>
      </p:pic>
      <p:grpSp>
        <p:nvGrpSpPr>
          <p:cNvPr id="42" name="组合 41"/>
          <p:cNvGrpSpPr/>
          <p:nvPr/>
        </p:nvGrpSpPr>
        <p:grpSpPr>
          <a:xfrm>
            <a:off x="549001" y="555626"/>
            <a:ext cx="3565799" cy="876848"/>
            <a:chOff x="326687" y="247818"/>
            <a:chExt cx="4861582" cy="725466"/>
          </a:xfrm>
        </p:grpSpPr>
        <p:sp>
          <p:nvSpPr>
            <p:cNvPr id="43" name="文本框 42"/>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write()</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75" name="直接连接符 7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9" name="任意多边形: 形状 7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80" name="任意多边形: 形状 7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7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4" name="任意多边形: 形状 7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par>
                                <p:cTn id="18" presetID="23" presetClass="entr" presetSubtype="288"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 calcmode="lin" valueType="num">
                                      <p:cBhvr>
                                        <p:cTn id="20" dur="500" fill="hold"/>
                                        <p:tgtEl>
                                          <p:spTgt spid="61"/>
                                        </p:tgtEl>
                                        <p:attrNameLst>
                                          <p:attrName>ppt_w</p:attrName>
                                        </p:attrNameLst>
                                      </p:cBhvr>
                                      <p:tavLst>
                                        <p:tav tm="0">
                                          <p:val>
                                            <p:strVal val="4/3*#ppt_w"/>
                                          </p:val>
                                        </p:tav>
                                        <p:tav tm="100000">
                                          <p:val>
                                            <p:strVal val="#ppt_w"/>
                                          </p:val>
                                        </p:tav>
                                      </p:tavLst>
                                    </p:anim>
                                    <p:anim calcmode="lin" valueType="num">
                                      <p:cBhvr>
                                        <p:cTn id="21" dur="500" fill="hold"/>
                                        <p:tgtEl>
                                          <p:spTgt spid="61"/>
                                        </p:tgtEl>
                                        <p:attrNameLst>
                                          <p:attrName>ppt_h</p:attrName>
                                        </p:attrNameLst>
                                      </p:cBhvr>
                                      <p:tavLst>
                                        <p:tav tm="0">
                                          <p:val>
                                            <p:strVal val="4/3*#ppt_h"/>
                                          </p:val>
                                        </p:tav>
                                        <p:tav tm="100000">
                                          <p:val>
                                            <p:strVal val="#ppt_h"/>
                                          </p:val>
                                        </p:tav>
                                      </p:tavLst>
                                    </p:anim>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p:cTn id="25" dur="500" fill="hold"/>
                                        <p:tgtEl>
                                          <p:spTgt spid="60"/>
                                        </p:tgtEl>
                                        <p:attrNameLst>
                                          <p:attrName>ppt_w</p:attrName>
                                        </p:attrNameLst>
                                      </p:cBhvr>
                                      <p:tavLst>
                                        <p:tav tm="0">
                                          <p:val>
                                            <p:fltVal val="0"/>
                                          </p:val>
                                        </p:tav>
                                        <p:tav tm="100000">
                                          <p:val>
                                            <p:strVal val="#ppt_w"/>
                                          </p:val>
                                        </p:tav>
                                      </p:tavLst>
                                    </p:anim>
                                    <p:anim calcmode="lin" valueType="num">
                                      <p:cBhvr>
                                        <p:cTn id="26" dur="500" fill="hold"/>
                                        <p:tgtEl>
                                          <p:spTgt spid="60"/>
                                        </p:tgtEl>
                                        <p:attrNameLst>
                                          <p:attrName>ppt_h</p:attrName>
                                        </p:attrNameLst>
                                      </p:cBhvr>
                                      <p:tavLst>
                                        <p:tav tm="0">
                                          <p:val>
                                            <p:fltVal val="0"/>
                                          </p:val>
                                        </p:tav>
                                        <p:tav tm="100000">
                                          <p:val>
                                            <p:strVal val="#ppt_h"/>
                                          </p:val>
                                        </p:tav>
                                      </p:tavLst>
                                    </p:anim>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additive="base">
                                        <p:cTn id="32" dur="500" fill="hold"/>
                                        <p:tgtEl>
                                          <p:spTgt spid="72"/>
                                        </p:tgtEl>
                                        <p:attrNameLst>
                                          <p:attrName>ppt_x</p:attrName>
                                        </p:attrNameLst>
                                      </p:cBhvr>
                                      <p:tavLst>
                                        <p:tav tm="0">
                                          <p:val>
                                            <p:strVal val="#ppt_x"/>
                                          </p:val>
                                        </p:tav>
                                        <p:tav tm="100000">
                                          <p:val>
                                            <p:strVal val="#ppt_x"/>
                                          </p:val>
                                        </p:tav>
                                      </p:tavLst>
                                    </p:anim>
                                    <p:anim calcmode="lin" valueType="num">
                                      <p:cBhvr additive="base">
                                        <p:cTn id="33"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669125" y="1596646"/>
            <a:ext cx="3127233" cy="941155"/>
          </a:xfrm>
          <a:prstGeom prst="rect">
            <a:avLst/>
          </a:prstGeom>
        </p:spPr>
        <p:txBody>
          <a:bodyPr wrap="square">
            <a:spAutoFit/>
          </a:bodyPr>
          <a:lstStyle/>
          <a:p>
            <a:pPr algn="ct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）使用</a:t>
            </a:r>
            <a:r>
              <a:rPr lang="en-US" altLang="zh-CN" sz="2400" dirty="0">
                <a:solidFill>
                  <a:srgbClr val="0070C0"/>
                </a:solidFill>
                <a:latin typeface="Times New Roman" panose="02020603050405020304" pitchFamily="18" charset="0"/>
                <a:cs typeface="Times New Roman" panose="02020603050405020304" pitchFamily="18" charset="0"/>
              </a:rPr>
              <a:t>write()</a:t>
            </a:r>
            <a:r>
              <a:rPr lang="zh-CN" altLang="en-US" sz="2400" dirty="0">
                <a:solidFill>
                  <a:srgbClr val="0070C0"/>
                </a:solidFill>
                <a:latin typeface="Times New Roman" panose="02020603050405020304" pitchFamily="18" charset="0"/>
                <a:cs typeface="Times New Roman" panose="02020603050405020304" pitchFamily="18" charset="0"/>
              </a:rPr>
              <a:t>函数进行二进制文件输出</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57" name="组合 56"/>
          <p:cNvGrpSpPr/>
          <p:nvPr/>
        </p:nvGrpSpPr>
        <p:grpSpPr>
          <a:xfrm>
            <a:off x="1838813" y="2644960"/>
            <a:ext cx="2483531" cy="2483534"/>
            <a:chOff x="1392422" y="2298888"/>
            <a:chExt cx="2483531" cy="2483534"/>
          </a:xfrm>
        </p:grpSpPr>
        <p:sp>
          <p:nvSpPr>
            <p:cNvPr id="58" name="椭圆 57"/>
            <p:cNvSpPr/>
            <p:nvPr/>
          </p:nvSpPr>
          <p:spPr>
            <a:xfrm rot="16200000">
              <a:off x="1392421" y="2298889"/>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689981" y="3160753"/>
              <a:ext cx="1935972" cy="1200329"/>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使用</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write()</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函数进行二进制文件输出</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60" name="Rectangle 3"/>
          <p:cNvSpPr txBox="1">
            <a:spLocks noChangeArrowheads="1"/>
          </p:cNvSpPr>
          <p:nvPr/>
        </p:nvSpPr>
        <p:spPr>
          <a:xfrm>
            <a:off x="4983203" y="614985"/>
            <a:ext cx="6876727" cy="550363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#include &lt;iostream&gt;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#include &lt;</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int main()</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double a=123.45;</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outascii</a:t>
            </a:r>
            <a:r>
              <a:rPr lang="en-US" altLang="zh-CN" sz="2200" dirty="0">
                <a:latin typeface="Times New Roman" panose="02020603050405020304" pitchFamily="18" charset="0"/>
                <a:cs typeface="Times New Roman" panose="02020603050405020304" pitchFamily="18" charset="0"/>
              </a:rPr>
              <a:t>("file.txt",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::out);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outbin</a:t>
            </a:r>
            <a:r>
              <a:rPr lang="en-US" altLang="zh-CN" sz="2200" dirty="0">
                <a:latin typeface="Times New Roman" panose="02020603050405020304" pitchFamily="18" charset="0"/>
                <a:cs typeface="Times New Roman" panose="02020603050405020304" pitchFamily="18" charset="0"/>
              </a:rPr>
              <a:t>("file.dat",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a:t>
            </a:r>
            <a:r>
              <a:rPr lang="en-US" altLang="zh-CN" sz="2200" dirty="0">
                <a:solidFill>
                  <a:srgbClr val="FF0000"/>
                </a:solidFill>
                <a:latin typeface="Times New Roman" panose="02020603050405020304" pitchFamily="18" charset="0"/>
                <a:cs typeface="Times New Roman" panose="02020603050405020304" pitchFamily="18" charset="0"/>
              </a:rPr>
              <a:t>binary</a:t>
            </a: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::out);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outascii</a:t>
            </a:r>
            <a:r>
              <a:rPr lang="en-US" altLang="zh-CN" sz="2200" b="1" dirty="0">
                <a:solidFill>
                  <a:srgbClr val="C00000"/>
                </a:solidFill>
                <a:latin typeface="Times New Roman" panose="02020603050405020304" pitchFamily="18" charset="0"/>
                <a:cs typeface="Times New Roman" panose="02020603050405020304" pitchFamily="18" charset="0"/>
              </a:rPr>
              <a:t>&lt;&lt;</a:t>
            </a:r>
            <a:r>
              <a:rPr lang="en-US" altLang="zh-CN" sz="2200" dirty="0">
                <a:latin typeface="Times New Roman" panose="02020603050405020304" pitchFamily="18" charset="0"/>
                <a:cs typeface="Times New Roman" panose="02020603050405020304" pitchFamily="18" charset="0"/>
              </a:rPr>
              <a:t>a;	// </a:t>
            </a:r>
            <a:r>
              <a:rPr lang="zh-CN" altLang="en-US" sz="2200" dirty="0">
                <a:latin typeface="Times New Roman" panose="02020603050405020304" pitchFamily="18" charset="0"/>
                <a:cs typeface="Times New Roman" panose="02020603050405020304" pitchFamily="18" charset="0"/>
              </a:rPr>
              <a:t>将变量</a:t>
            </a:r>
            <a:r>
              <a:rPr lang="en-US" altLang="zh-CN" sz="2200" dirty="0">
                <a:latin typeface="Times New Roman" panose="02020603050405020304" pitchFamily="18" charset="0"/>
                <a:cs typeface="Times New Roman" panose="02020603050405020304" pitchFamily="18" charset="0"/>
              </a:rPr>
              <a:t>a</a:t>
            </a:r>
            <a:r>
              <a:rPr lang="zh-CN" altLang="en-US" sz="2200" dirty="0">
                <a:latin typeface="Times New Roman" panose="02020603050405020304" pitchFamily="18" charset="0"/>
                <a:cs typeface="Times New Roman" panose="02020603050405020304" pitchFamily="18" charset="0"/>
              </a:rPr>
              <a:t>输出到文本文件中</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用</a:t>
            </a:r>
            <a:r>
              <a:rPr lang="en-US" altLang="zh-CN" sz="2200" dirty="0">
                <a:latin typeface="Times New Roman" panose="02020603050405020304" pitchFamily="18" charset="0"/>
                <a:cs typeface="Times New Roman" panose="02020603050405020304" pitchFamily="18" charset="0"/>
              </a:rPr>
              <a:t>write()</a:t>
            </a:r>
            <a:r>
              <a:rPr lang="zh-CN" altLang="en-US" sz="2200" dirty="0">
                <a:latin typeface="Times New Roman" panose="02020603050405020304" pitchFamily="18" charset="0"/>
                <a:cs typeface="Times New Roman" panose="02020603050405020304" pitchFamily="18" charset="0"/>
              </a:rPr>
              <a:t>函数将变量</a:t>
            </a:r>
            <a:r>
              <a:rPr lang="en-US" altLang="zh-CN" sz="2200" dirty="0">
                <a:latin typeface="Times New Roman" panose="02020603050405020304" pitchFamily="18" charset="0"/>
                <a:cs typeface="Times New Roman" panose="02020603050405020304" pitchFamily="18" charset="0"/>
              </a:rPr>
              <a:t>a</a:t>
            </a:r>
            <a:r>
              <a:rPr lang="zh-CN" altLang="en-US" sz="2200" dirty="0">
                <a:latin typeface="Times New Roman" panose="02020603050405020304" pitchFamily="18" charset="0"/>
                <a:cs typeface="Times New Roman" panose="02020603050405020304" pitchFamily="18" charset="0"/>
              </a:rPr>
              <a:t>输出到二进制文件中</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outbin.</a:t>
            </a:r>
            <a:r>
              <a:rPr lang="en-US" altLang="zh-CN" sz="2200" dirty="0" err="1">
                <a:solidFill>
                  <a:srgbClr val="C00000"/>
                </a:solidFill>
                <a:latin typeface="Times New Roman" panose="02020603050405020304" pitchFamily="18" charset="0"/>
                <a:cs typeface="Times New Roman" panose="02020603050405020304" pitchFamily="18" charset="0"/>
              </a:rPr>
              <a:t>write</a:t>
            </a: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C00000"/>
                </a:solidFill>
                <a:latin typeface="Times New Roman" panose="02020603050405020304" pitchFamily="18" charset="0"/>
                <a:cs typeface="Times New Roman" panose="02020603050405020304" pitchFamily="18" charset="0"/>
              </a:rPr>
              <a:t>char*) </a:t>
            </a:r>
            <a:r>
              <a:rPr lang="en-US" altLang="zh-CN" sz="2200" dirty="0">
                <a:latin typeface="Times New Roman" panose="02020603050405020304" pitchFamily="18" charset="0"/>
                <a:cs typeface="Times New Roman" panose="02020603050405020304" pitchFamily="18" charset="0"/>
              </a:rPr>
              <a:t>&amp;a, </a:t>
            </a:r>
            <a:r>
              <a:rPr lang="en-US" altLang="zh-CN" sz="2200" dirty="0" err="1">
                <a:latin typeface="Times New Roman" panose="02020603050405020304" pitchFamily="18" charset="0"/>
                <a:cs typeface="Times New Roman" panose="02020603050405020304" pitchFamily="18" charset="0"/>
              </a:rPr>
              <a:t>sizeof</a:t>
            </a:r>
            <a:r>
              <a:rPr lang="en-US" altLang="zh-CN" sz="2200" dirty="0">
                <a:latin typeface="Times New Roman" panose="02020603050405020304" pitchFamily="18" charset="0"/>
                <a:cs typeface="Times New Roman" panose="02020603050405020304" pitchFamily="18" charset="0"/>
              </a:rPr>
              <a:t>(a));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outbin.close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outascii.close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0;</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61" name="组合 60"/>
          <p:cNvGrpSpPr/>
          <p:nvPr/>
        </p:nvGrpSpPr>
        <p:grpSpPr>
          <a:xfrm>
            <a:off x="1787795" y="2696425"/>
            <a:ext cx="779195" cy="779196"/>
            <a:chOff x="777424" y="1659420"/>
            <a:chExt cx="779195" cy="779196"/>
          </a:xfrm>
        </p:grpSpPr>
        <p:grpSp>
          <p:nvGrpSpPr>
            <p:cNvPr id="62" name="组合 61"/>
            <p:cNvGrpSpPr/>
            <p:nvPr/>
          </p:nvGrpSpPr>
          <p:grpSpPr>
            <a:xfrm>
              <a:off x="777424" y="1659420"/>
              <a:ext cx="779195" cy="779196"/>
              <a:chOff x="2124362" y="2491950"/>
              <a:chExt cx="779195" cy="779196"/>
            </a:xfrm>
          </p:grpSpPr>
          <p:sp>
            <p:nvSpPr>
              <p:cNvPr id="64" name="椭圆 6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2167109" y="2534697"/>
                <a:ext cx="693703" cy="693701"/>
                <a:chOff x="1187907" y="1083137"/>
                <a:chExt cx="850422" cy="850420"/>
              </a:xfrm>
            </p:grpSpPr>
            <p:sp>
              <p:nvSpPr>
                <p:cNvPr id="70" name="弧形 69"/>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弧形 70"/>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66" name="组合 65"/>
              <p:cNvGrpSpPr/>
              <p:nvPr/>
            </p:nvGrpSpPr>
            <p:grpSpPr>
              <a:xfrm>
                <a:off x="2167109" y="2534697"/>
                <a:ext cx="693703" cy="693701"/>
                <a:chOff x="1187907" y="1083137"/>
                <a:chExt cx="850422" cy="850420"/>
              </a:xfrm>
            </p:grpSpPr>
            <p:sp>
              <p:nvSpPr>
                <p:cNvPr id="67" name="弧形 6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弧形 68"/>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63" name="矩形 6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2</a:t>
              </a:r>
              <a:endParaRPr lang="zh-CN" altLang="en-US" sz="2400" dirty="0">
                <a:solidFill>
                  <a:srgbClr val="0070C0"/>
                </a:solidFill>
              </a:endParaRPr>
            </a:p>
          </p:txBody>
        </p:sp>
      </p:grpSp>
      <p:pic>
        <p:nvPicPr>
          <p:cNvPr id="42" name="图片 41"/>
          <p:cNvPicPr>
            <a:picLocks noChangeAspect="1"/>
          </p:cNvPicPr>
          <p:nvPr/>
        </p:nvPicPr>
        <p:blipFill>
          <a:blip r:embed="rId1"/>
          <a:stretch>
            <a:fillRect/>
          </a:stretch>
        </p:blipFill>
        <p:spPr>
          <a:xfrm>
            <a:off x="850295" y="5431369"/>
            <a:ext cx="4132908" cy="1264184"/>
          </a:xfrm>
          <a:prstGeom prst="rect">
            <a:avLst/>
          </a:prstGeom>
        </p:spPr>
      </p:pic>
      <p:pic>
        <p:nvPicPr>
          <p:cNvPr id="43" name="图片 42"/>
          <p:cNvPicPr>
            <a:picLocks noChangeAspect="1"/>
          </p:cNvPicPr>
          <p:nvPr/>
        </p:nvPicPr>
        <p:blipFill>
          <a:blip r:embed="rId2"/>
          <a:stretch>
            <a:fillRect/>
          </a:stretch>
        </p:blipFill>
        <p:spPr>
          <a:xfrm>
            <a:off x="7149959" y="5431369"/>
            <a:ext cx="4045389" cy="1264184"/>
          </a:xfrm>
          <a:prstGeom prst="rect">
            <a:avLst/>
          </a:prstGeom>
        </p:spPr>
      </p:pic>
      <p:grpSp>
        <p:nvGrpSpPr>
          <p:cNvPr id="44" name="组合 43"/>
          <p:cNvGrpSpPr/>
          <p:nvPr/>
        </p:nvGrpSpPr>
        <p:grpSpPr>
          <a:xfrm>
            <a:off x="549001" y="555626"/>
            <a:ext cx="3565799" cy="876848"/>
            <a:chOff x="326687" y="247818"/>
            <a:chExt cx="4861582" cy="725466"/>
          </a:xfrm>
        </p:grpSpPr>
        <p:sp>
          <p:nvSpPr>
            <p:cNvPr id="45" name="文本框 44"/>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write()</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46" name="组合 45"/>
            <p:cNvGrpSpPr/>
            <p:nvPr/>
          </p:nvGrpSpPr>
          <p:grpSpPr>
            <a:xfrm>
              <a:off x="326687" y="247818"/>
              <a:ext cx="4861582" cy="725466"/>
              <a:chOff x="326687" y="247818"/>
              <a:chExt cx="4861582" cy="725466"/>
            </a:xfrm>
          </p:grpSpPr>
          <p:grpSp>
            <p:nvGrpSpPr>
              <p:cNvPr id="47" name="组合 46"/>
              <p:cNvGrpSpPr/>
              <p:nvPr/>
            </p:nvGrpSpPr>
            <p:grpSpPr>
              <a:xfrm>
                <a:off x="349799" y="247818"/>
                <a:ext cx="4791980" cy="261575"/>
                <a:chOff x="349799" y="247818"/>
                <a:chExt cx="4791980" cy="261575"/>
              </a:xfrm>
            </p:grpSpPr>
            <p:cxnSp>
              <p:nvCxnSpPr>
                <p:cNvPr id="76" name="直接连接符 7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0" name="任意多边形: 形状 7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81" name="任意多边形: 形状 8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8" name="组合 47"/>
              <p:cNvGrpSpPr/>
              <p:nvPr/>
            </p:nvGrpSpPr>
            <p:grpSpPr>
              <a:xfrm>
                <a:off x="349799" y="711709"/>
                <a:ext cx="4815092" cy="261575"/>
                <a:chOff x="358852" y="925118"/>
                <a:chExt cx="4815092" cy="261575"/>
              </a:xfrm>
            </p:grpSpPr>
            <p:cxnSp>
              <p:nvCxnSpPr>
                <p:cNvPr id="55" name="直接连接符 5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7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5" name="任意多边形: 形状 7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9" name="组合 48"/>
              <p:cNvGrpSpPr/>
              <p:nvPr/>
            </p:nvGrpSpPr>
            <p:grpSpPr>
              <a:xfrm>
                <a:off x="5138963" y="489126"/>
                <a:ext cx="49306" cy="329693"/>
                <a:chOff x="5138963" y="489126"/>
                <a:chExt cx="49306" cy="329693"/>
              </a:xfrm>
            </p:grpSpPr>
            <p:sp>
              <p:nvSpPr>
                <p:cNvPr id="53" name="椭圆 5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椭圆 5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0" name="组合 49"/>
              <p:cNvGrpSpPr/>
              <p:nvPr/>
            </p:nvGrpSpPr>
            <p:grpSpPr>
              <a:xfrm>
                <a:off x="326687" y="399838"/>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60"/>
                                        </p:tgtEl>
                                        <p:attrNameLst>
                                          <p:attrName>style.visibility</p:attrName>
                                        </p:attrNameLst>
                                      </p:cBhvr>
                                      <p:to>
                                        <p:strVal val="visible"/>
                                      </p:to>
                                    </p:set>
                                    <p:anim calcmode="lin" valueType="num">
                                      <p:cBhvr>
                                        <p:cTn id="21" dur="500" fill="hold"/>
                                        <p:tgtEl>
                                          <p:spTgt spid="60"/>
                                        </p:tgtEl>
                                        <p:attrNameLst>
                                          <p:attrName>ppt_w</p:attrName>
                                        </p:attrNameLst>
                                      </p:cBhvr>
                                      <p:tavLst>
                                        <p:tav tm="0">
                                          <p:val>
                                            <p:fltVal val="0"/>
                                          </p:val>
                                        </p:tav>
                                        <p:tav tm="100000">
                                          <p:val>
                                            <p:strVal val="#ppt_w"/>
                                          </p:val>
                                        </p:tav>
                                      </p:tavLst>
                                    </p:anim>
                                    <p:anim calcmode="lin" valueType="num">
                                      <p:cBhvr>
                                        <p:cTn id="22" dur="500" fill="hold"/>
                                        <p:tgtEl>
                                          <p:spTgt spid="60"/>
                                        </p:tgtEl>
                                        <p:attrNameLst>
                                          <p:attrName>ppt_h</p:attrName>
                                        </p:attrNameLst>
                                      </p:cBhvr>
                                      <p:tavLst>
                                        <p:tav tm="0">
                                          <p:val>
                                            <p:fltVal val="0"/>
                                          </p:val>
                                        </p:tav>
                                        <p:tav tm="100000">
                                          <p:val>
                                            <p:strVal val="#ppt_h"/>
                                          </p:val>
                                        </p:tav>
                                      </p:tavLst>
                                    </p:anim>
                                    <p:animEffect transition="in" filter="fade">
                                      <p:cBhvr>
                                        <p:cTn id="23" dur="500"/>
                                        <p:tgtEl>
                                          <p:spTgt spid="60"/>
                                        </p:tgtEl>
                                      </p:cBhvr>
                                    </p:animEffect>
                                  </p:childTnLst>
                                </p:cTn>
                              </p:par>
                              <p:par>
                                <p:cTn id="24" presetID="23" presetClass="entr" presetSubtype="288"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p:cTn id="26" dur="500" fill="hold"/>
                                        <p:tgtEl>
                                          <p:spTgt spid="61"/>
                                        </p:tgtEl>
                                        <p:attrNameLst>
                                          <p:attrName>ppt_w</p:attrName>
                                        </p:attrNameLst>
                                      </p:cBhvr>
                                      <p:tavLst>
                                        <p:tav tm="0">
                                          <p:val>
                                            <p:strVal val="4/3*#ppt_w"/>
                                          </p:val>
                                        </p:tav>
                                        <p:tav tm="100000">
                                          <p:val>
                                            <p:strVal val="#ppt_w"/>
                                          </p:val>
                                        </p:tav>
                                      </p:tavLst>
                                    </p:anim>
                                    <p:anim calcmode="lin" valueType="num">
                                      <p:cBhvr>
                                        <p:cTn id="27" dur="500" fill="hold"/>
                                        <p:tgtEl>
                                          <p:spTgt spid="61"/>
                                        </p:tgtEl>
                                        <p:attrNameLst>
                                          <p:attrName>ppt_h</p:attrName>
                                        </p:attrNameLst>
                                      </p:cBhvr>
                                      <p:tavLst>
                                        <p:tav tm="0">
                                          <p:val>
                                            <p:strVal val="4/3*#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ppt_x"/>
                                          </p:val>
                                        </p:tav>
                                        <p:tav tm="100000">
                                          <p:val>
                                            <p:strVal val="#ppt_x"/>
                                          </p:val>
                                        </p:tav>
                                      </p:tavLst>
                                    </p:anim>
                                    <p:anim calcmode="lin" valueType="num">
                                      <p:cBhvr additive="base">
                                        <p:cTn id="3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fill="hold"/>
                                        <p:tgtEl>
                                          <p:spTgt spid="43"/>
                                        </p:tgtEl>
                                        <p:attrNameLst>
                                          <p:attrName>ppt_x</p:attrName>
                                        </p:attrNameLst>
                                      </p:cBhvr>
                                      <p:tavLst>
                                        <p:tav tm="0">
                                          <p:val>
                                            <p:strVal val="#ppt_x"/>
                                          </p:val>
                                        </p:tav>
                                        <p:tav tm="100000">
                                          <p:val>
                                            <p:strVal val="#ppt_x"/>
                                          </p:val>
                                        </p:tav>
                                      </p:tavLst>
                                    </p:anim>
                                    <p:anim calcmode="lin" valueType="num">
                                      <p:cBhvr additive="base">
                                        <p:cTn id="3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9" name="矩形 58"/>
          <p:cNvSpPr/>
          <p:nvPr/>
        </p:nvSpPr>
        <p:spPr>
          <a:xfrm>
            <a:off x="478771" y="1917654"/>
            <a:ext cx="11291887" cy="3970318"/>
          </a:xfrm>
          <a:prstGeom prst="rect">
            <a:avLst/>
          </a:prstGeom>
        </p:spPr>
        <p:txBody>
          <a:bodyPr wrap="square">
            <a:spAutoFit/>
          </a:bodyPr>
          <a:lstStyle/>
          <a:p>
            <a:pPr marL="457200" indent="-457200" algn="just" hangingPunct="0">
              <a:lnSpc>
                <a:spcPct val="150000"/>
              </a:lnSpc>
              <a:buClr>
                <a:srgbClr val="44546A"/>
              </a:buClr>
              <a:buFont typeface="Wingdings" panose="05000000000000000000" pitchFamily="2" charset="2"/>
              <a:buChar char="Ø"/>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streambuf</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类和</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ios</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类是两个平行的基类，其他类都是它们的直接或间接派生类。</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hangingPunct="0">
              <a:lnSpc>
                <a:spcPct val="150000"/>
              </a:lnSpc>
              <a:buClr>
                <a:srgbClr val="44546A"/>
              </a:buClr>
              <a:buFont typeface="Wingdings" panose="05000000000000000000" pitchFamily="2" charset="2"/>
              <a:buChar char="Ø"/>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streambuf</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类为输入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输出操作提供内存缓冲区支持；</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filebuf</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类从</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streambuf</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派生，为文件输入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输出操作提供内存缓冲区支持。在进行输入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输出操作时，数据会先放在缓冲区中，待缓冲区满或遇到结束符时，才真正进行数据读写操作。</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hangingPunct="0">
              <a:lnSpc>
                <a:spcPct val="150000"/>
              </a:lnSpc>
              <a:buClr>
                <a:srgbClr val="44546A"/>
              </a:buClr>
              <a:buFont typeface="Wingdings" panose="05000000000000000000" pitchFamily="2" charset="2"/>
              <a:buChar char="Ø"/>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ios</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类是一个抽象基类，提供一些对流状态、工作方式等设置的功能。通过对</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ios</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类进行虚拟继承得到</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istream</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类和</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ostream</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类两个派生类。</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hangingPunct="0">
              <a:lnSpc>
                <a:spcPct val="150000"/>
              </a:lnSpc>
              <a:buClr>
                <a:srgbClr val="44546A"/>
              </a:buClr>
              <a:buFont typeface="Wingdings" panose="05000000000000000000" pitchFamily="2" charset="2"/>
              <a:buChar char="Ø"/>
            </a:pP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输入流类</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istream</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提供输入操作功能，输出流类</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ostream</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提供输出操作功能。</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 name="组合 59"/>
          <p:cNvGrpSpPr/>
          <p:nvPr/>
        </p:nvGrpSpPr>
        <p:grpSpPr>
          <a:xfrm>
            <a:off x="26895" y="1850135"/>
            <a:ext cx="6096000" cy="89647"/>
            <a:chOff x="26895" y="1676399"/>
            <a:chExt cx="6096000" cy="89647"/>
          </a:xfrm>
        </p:grpSpPr>
        <p:cxnSp>
          <p:nvCxnSpPr>
            <p:cNvPr id="61" name="直接连接符 60"/>
            <p:cNvCxnSpPr/>
            <p:nvPr/>
          </p:nvCxnSpPr>
          <p:spPr>
            <a:xfrm>
              <a:off x="26895" y="1676399"/>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993342" y="1766046"/>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6069105" y="6047053"/>
            <a:ext cx="6096000" cy="89647"/>
            <a:chOff x="6069105" y="4428565"/>
            <a:chExt cx="6096000" cy="89647"/>
          </a:xfrm>
        </p:grpSpPr>
        <p:cxnSp>
          <p:nvCxnSpPr>
            <p:cNvPr id="64" name="直接连接符 63"/>
            <p:cNvCxnSpPr/>
            <p:nvPr/>
          </p:nvCxnSpPr>
          <p:spPr>
            <a:xfrm>
              <a:off x="6069105" y="4518212"/>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069105" y="4428565"/>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549001" y="555626"/>
            <a:ext cx="5578435" cy="876848"/>
            <a:chOff x="326687" y="247818"/>
            <a:chExt cx="4861582" cy="725466"/>
          </a:xfrm>
        </p:grpSpPr>
        <p:sp>
          <p:nvSpPr>
            <p:cNvPr id="11" name="文本框 10"/>
            <p:cNvSpPr txBox="1"/>
            <p:nvPr/>
          </p:nvSpPr>
          <p:spPr bwMode="auto">
            <a:xfrm>
              <a:off x="679585" y="404982"/>
              <a:ext cx="43347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err="1">
                  <a:solidFill>
                    <a:srgbClr val="0070C0"/>
                  </a:solidFill>
                  <a:latin typeface="Times New Roman" panose="02020603050405020304" pitchFamily="18" charset="0"/>
                  <a:cs typeface="Times New Roman" panose="02020603050405020304" pitchFamily="18" charset="0"/>
                </a:rPr>
                <a:t>cout</a:t>
              </a:r>
              <a:r>
                <a:rPr lang="zh-CN" altLang="en-US" sz="2400" kern="0" dirty="0">
                  <a:solidFill>
                    <a:srgbClr val="0070C0"/>
                  </a:solidFill>
                  <a:latin typeface="Times New Roman" panose="02020603050405020304" pitchFamily="18" charset="0"/>
                  <a:cs typeface="Times New Roman" panose="02020603050405020304" pitchFamily="18" charset="0"/>
                </a:rPr>
                <a:t>和</a:t>
              </a:r>
              <a:r>
                <a:rPr lang="en-US" altLang="zh-CN" sz="2400" kern="0" dirty="0" err="1">
                  <a:solidFill>
                    <a:srgbClr val="0070C0"/>
                  </a:solidFill>
                  <a:latin typeface="Times New Roman" panose="02020603050405020304" pitchFamily="18" charset="0"/>
                  <a:cs typeface="Times New Roman" panose="02020603050405020304" pitchFamily="18" charset="0"/>
                </a:rPr>
                <a:t>cin</a:t>
              </a:r>
              <a:r>
                <a:rPr lang="zh-CN" altLang="en-US" sz="2400" kern="0" dirty="0">
                  <a:solidFill>
                    <a:srgbClr val="0070C0"/>
                  </a:solidFill>
                  <a:latin typeface="Times New Roman" panose="02020603050405020304" pitchFamily="18" charset="0"/>
                  <a:cs typeface="Times New Roman" panose="02020603050405020304" pitchFamily="18" charset="0"/>
                </a:rPr>
                <a:t>对象及插入和提取运算符</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33" name="任意多边形: 形状 3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3881" y="112697"/>
            <a:ext cx="42799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p:tgtEl>
                                          <p:spTgt spid="60"/>
                                        </p:tgtEl>
                                        <p:attrNameLst>
                                          <p:attrName>ppt_x</p:attrName>
                                        </p:attrNameLst>
                                      </p:cBhvr>
                                      <p:tavLst>
                                        <p:tav tm="0">
                                          <p:val>
                                            <p:strVal val="#ppt_x-#ppt_w*1.125000"/>
                                          </p:val>
                                        </p:tav>
                                        <p:tav tm="100000">
                                          <p:val>
                                            <p:strVal val="#ppt_x"/>
                                          </p:val>
                                        </p:tav>
                                      </p:tavLst>
                                    </p:anim>
                                    <p:animEffect transition="in" filter="wipe(right)">
                                      <p:cBhvr>
                                        <p:cTn id="16" dur="500"/>
                                        <p:tgtEl>
                                          <p:spTgt spid="60"/>
                                        </p:tgtEl>
                                      </p:cBhvr>
                                    </p:animEffect>
                                  </p:childTnLst>
                                </p:cTn>
                              </p:par>
                              <p:par>
                                <p:cTn id="17" presetID="12" presetClass="entr" presetSubtype="2"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p:tgtEl>
                                          <p:spTgt spid="63"/>
                                        </p:tgtEl>
                                        <p:attrNameLst>
                                          <p:attrName>ppt_x</p:attrName>
                                        </p:attrNameLst>
                                      </p:cBhvr>
                                      <p:tavLst>
                                        <p:tav tm="0">
                                          <p:val>
                                            <p:strVal val="#ppt_x+#ppt_w*1.125000"/>
                                          </p:val>
                                        </p:tav>
                                        <p:tav tm="100000">
                                          <p:val>
                                            <p:strVal val="#ppt_x"/>
                                          </p:val>
                                        </p:tav>
                                      </p:tavLst>
                                    </p:anim>
                                    <p:animEffect transition="in" filter="wipe(left)">
                                      <p:cBhvr>
                                        <p:cTn id="20" dur="500"/>
                                        <p:tgtEl>
                                          <p:spTgt spid="6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left)">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9">
                                            <p:txEl>
                                              <p:pRg st="0" end="0"/>
                                            </p:txEl>
                                          </p:spTgt>
                                        </p:tgtEl>
                                        <p:attrNameLst>
                                          <p:attrName>style.visibility</p:attrName>
                                        </p:attrNameLst>
                                      </p:cBhvr>
                                      <p:to>
                                        <p:strVal val="visible"/>
                                      </p:to>
                                    </p:set>
                                    <p:anim calcmode="lin" valueType="num">
                                      <p:cBhvr additive="base">
                                        <p:cTn id="29"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9">
                                            <p:txEl>
                                              <p:pRg st="1" end="1"/>
                                            </p:txEl>
                                          </p:spTgt>
                                        </p:tgtEl>
                                        <p:attrNameLst>
                                          <p:attrName>style.visibility</p:attrName>
                                        </p:attrNameLst>
                                      </p:cBhvr>
                                      <p:to>
                                        <p:strVal val="visible"/>
                                      </p:to>
                                    </p:set>
                                    <p:anim calcmode="lin" valueType="num">
                                      <p:cBhvr additive="base">
                                        <p:cTn id="35" dur="500" fill="hold"/>
                                        <p:tgtEl>
                                          <p:spTgt spid="59">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9">
                                            <p:txEl>
                                              <p:pRg st="2" end="2"/>
                                            </p:txEl>
                                          </p:spTgt>
                                        </p:tgtEl>
                                        <p:attrNameLst>
                                          <p:attrName>style.visibility</p:attrName>
                                        </p:attrNameLst>
                                      </p:cBhvr>
                                      <p:to>
                                        <p:strVal val="visible"/>
                                      </p:to>
                                    </p:set>
                                    <p:anim calcmode="lin" valueType="num">
                                      <p:cBhvr additive="base">
                                        <p:cTn id="41" dur="500" fill="hold"/>
                                        <p:tgtEl>
                                          <p:spTgt spid="59">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9">
                                            <p:txEl>
                                              <p:pRg st="3" end="3"/>
                                            </p:txEl>
                                          </p:spTgt>
                                        </p:tgtEl>
                                        <p:attrNameLst>
                                          <p:attrName>style.visibility</p:attrName>
                                        </p:attrNameLst>
                                      </p:cBhvr>
                                      <p:to>
                                        <p:strVal val="visible"/>
                                      </p:to>
                                    </p:set>
                                    <p:anim calcmode="lin" valueType="num">
                                      <p:cBhvr additive="base">
                                        <p:cTn id="47" dur="500" fill="hold"/>
                                        <p:tgtEl>
                                          <p:spTgt spid="59">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307564" y="2296600"/>
            <a:ext cx="2483531" cy="2483534"/>
            <a:chOff x="1392422" y="2298888"/>
            <a:chExt cx="2483531" cy="2483534"/>
          </a:xfrm>
        </p:grpSpPr>
        <p:sp>
          <p:nvSpPr>
            <p:cNvPr id="58" name="椭圆 57"/>
            <p:cNvSpPr/>
            <p:nvPr/>
          </p:nvSpPr>
          <p:spPr>
            <a:xfrm rot="16200000">
              <a:off x="1392421" y="2298889"/>
              <a:ext cx="2483534" cy="2483531"/>
            </a:xfrm>
            <a:prstGeom prst="ellipse">
              <a:avLst/>
            </a:prstGeom>
            <a:solidFill>
              <a:schemeClr val="accent2"/>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659202" y="3037247"/>
              <a:ext cx="2061159" cy="1569660"/>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右边的代码生成的文件用记事本打开是乱码吗？</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60" name="Rectangle 3"/>
          <p:cNvSpPr txBox="1">
            <a:spLocks noChangeArrowheads="1"/>
          </p:cNvSpPr>
          <p:nvPr/>
        </p:nvSpPr>
        <p:spPr>
          <a:xfrm>
            <a:off x="4555831" y="1556144"/>
            <a:ext cx="7070216" cy="468798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 &lt;iostream&gt;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 &lt;</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&gt;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using namespace std;</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int main()</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double a=123.45;</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outbin</a:t>
            </a:r>
            <a:r>
              <a:rPr lang="en-US" altLang="zh-CN" sz="2400" dirty="0">
                <a:latin typeface="Times New Roman" panose="02020603050405020304" pitchFamily="18" charset="0"/>
                <a:cs typeface="Times New Roman" panose="02020603050405020304" pitchFamily="18" charset="0"/>
              </a:rPr>
              <a:t>("file.dat", </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binary</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::out);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outbin</a:t>
            </a:r>
            <a:r>
              <a:rPr lang="en-US" altLang="zh-CN" sz="2400" b="1" dirty="0">
                <a:solidFill>
                  <a:srgbClr val="FF0000"/>
                </a:solidFill>
                <a:latin typeface="Times New Roman" panose="02020603050405020304" pitchFamily="18" charset="0"/>
                <a:cs typeface="Times New Roman" panose="02020603050405020304" pitchFamily="18" charset="0"/>
              </a:rPr>
              <a:t>&lt;&lt;</a:t>
            </a:r>
            <a:r>
              <a:rPr lang="en-US" altLang="zh-CN" sz="2400" dirty="0">
                <a:latin typeface="Times New Roman" panose="02020603050405020304" pitchFamily="18" charset="0"/>
                <a:cs typeface="Times New Roman" panose="02020603050405020304" pitchFamily="18" charset="0"/>
              </a:rPr>
              <a:t>a; 	//</a:t>
            </a:r>
            <a:r>
              <a:rPr lang="zh-CN" altLang="en-US" sz="2400" dirty="0">
                <a:latin typeface="Times New Roman" panose="02020603050405020304" pitchFamily="18" charset="0"/>
                <a:cs typeface="Times New Roman" panose="02020603050405020304" pitchFamily="18" charset="0"/>
              </a:rPr>
              <a:t>将变量</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输出到二进制文件中</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outbin.close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61" name="组合 60"/>
          <p:cNvGrpSpPr/>
          <p:nvPr/>
        </p:nvGrpSpPr>
        <p:grpSpPr>
          <a:xfrm>
            <a:off x="1256546" y="2348065"/>
            <a:ext cx="779195" cy="779196"/>
            <a:chOff x="777424" y="1659420"/>
            <a:chExt cx="779195" cy="779196"/>
          </a:xfrm>
        </p:grpSpPr>
        <p:grpSp>
          <p:nvGrpSpPr>
            <p:cNvPr id="62" name="组合 61"/>
            <p:cNvGrpSpPr/>
            <p:nvPr/>
          </p:nvGrpSpPr>
          <p:grpSpPr>
            <a:xfrm>
              <a:off x="777424" y="1659420"/>
              <a:ext cx="779195" cy="779196"/>
              <a:chOff x="2124362" y="2491950"/>
              <a:chExt cx="779195" cy="779196"/>
            </a:xfrm>
          </p:grpSpPr>
          <p:sp>
            <p:nvSpPr>
              <p:cNvPr id="64" name="椭圆 63"/>
              <p:cNvSpPr/>
              <p:nvPr/>
            </p:nvSpPr>
            <p:spPr>
              <a:xfrm rot="16200000">
                <a:off x="2124362" y="2491950"/>
                <a:ext cx="779196" cy="779195"/>
              </a:xfrm>
              <a:prstGeom prst="ellipse">
                <a:avLst/>
              </a:prstGeom>
              <a:solidFill>
                <a:srgbClr val="EBEDEC"/>
              </a:solidFill>
              <a:ln w="63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2167109" y="2534697"/>
                <a:ext cx="693703" cy="693701"/>
                <a:chOff x="1187907" y="1083137"/>
                <a:chExt cx="850422" cy="850420"/>
              </a:xfrm>
            </p:grpSpPr>
            <p:sp>
              <p:nvSpPr>
                <p:cNvPr id="70" name="弧形 69"/>
                <p:cNvSpPr/>
                <p:nvPr/>
              </p:nvSpPr>
              <p:spPr>
                <a:xfrm>
                  <a:off x="1187908" y="1083137"/>
                  <a:ext cx="850421" cy="850420"/>
                </a:xfrm>
                <a:prstGeom prst="arc">
                  <a:avLst>
                    <a:gd name="adj1" fmla="val 16515091"/>
                    <a:gd name="adj2" fmla="val 8042095"/>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弧形 70"/>
                <p:cNvSpPr/>
                <p:nvPr/>
              </p:nvSpPr>
              <p:spPr>
                <a:xfrm flipH="1">
                  <a:off x="1187907" y="1083137"/>
                  <a:ext cx="850421" cy="850420"/>
                </a:xfrm>
                <a:prstGeom prst="arc">
                  <a:avLst>
                    <a:gd name="adj1" fmla="val 19108016"/>
                    <a:gd name="adj2" fmla="val 947009"/>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66" name="组合 65"/>
              <p:cNvGrpSpPr/>
              <p:nvPr/>
            </p:nvGrpSpPr>
            <p:grpSpPr>
              <a:xfrm>
                <a:off x="2167109" y="2534697"/>
                <a:ext cx="693703" cy="693701"/>
                <a:chOff x="1187907" y="1083137"/>
                <a:chExt cx="850422" cy="850420"/>
              </a:xfrm>
            </p:grpSpPr>
            <p:sp>
              <p:nvSpPr>
                <p:cNvPr id="67" name="弧形 66"/>
                <p:cNvSpPr/>
                <p:nvPr/>
              </p:nvSpPr>
              <p:spPr>
                <a:xfrm flipH="1">
                  <a:off x="1187908" y="1083137"/>
                  <a:ext cx="850421" cy="850420"/>
                </a:xfrm>
                <a:prstGeom prst="arc">
                  <a:avLst>
                    <a:gd name="adj1" fmla="val 16221398"/>
                    <a:gd name="adj2" fmla="val 17074317"/>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弧形 68"/>
                <p:cNvSpPr/>
                <p:nvPr/>
              </p:nvSpPr>
              <p:spPr>
                <a:xfrm flipH="1">
                  <a:off x="1187907" y="1083137"/>
                  <a:ext cx="850421" cy="850420"/>
                </a:xfrm>
                <a:prstGeom prst="arc">
                  <a:avLst>
                    <a:gd name="adj1" fmla="val 1732279"/>
                    <a:gd name="adj2" fmla="val 250828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63" name="矩形 62"/>
            <p:cNvSpPr/>
            <p:nvPr/>
          </p:nvSpPr>
          <p:spPr>
            <a:xfrm>
              <a:off x="919775" y="1806925"/>
              <a:ext cx="492443" cy="461665"/>
            </a:xfrm>
            <a:prstGeom prst="rect">
              <a:avLst/>
            </a:prstGeom>
            <a:noFill/>
            <a:ln>
              <a:noFill/>
            </a:ln>
          </p:spPr>
          <p:txBody>
            <a:bodyPr wrap="none">
              <a:spAutoFit/>
            </a:bodyPr>
            <a:lstStyle/>
            <a:p>
              <a:r>
                <a:rPr lang="zh-CN" altLang="en-US" sz="2400" dirty="0">
                  <a:solidFill>
                    <a:schemeClr val="accent2"/>
                  </a:solidFill>
                  <a:latin typeface="Times New Roman" panose="02020603050405020304" pitchFamily="18" charset="0"/>
                  <a:cs typeface="Times New Roman" panose="02020603050405020304" pitchFamily="18" charset="0"/>
                </a:rPr>
                <a:t>问</a:t>
              </a:r>
              <a:endParaRPr lang="zh-CN" altLang="en-US" sz="2400" dirty="0">
                <a:solidFill>
                  <a:schemeClr val="accent2"/>
                </a:solidFill>
              </a:endParaRPr>
            </a:p>
          </p:txBody>
        </p:sp>
      </p:grpSp>
      <p:grpSp>
        <p:nvGrpSpPr>
          <p:cNvPr id="44" name="组合 43"/>
          <p:cNvGrpSpPr/>
          <p:nvPr/>
        </p:nvGrpSpPr>
        <p:grpSpPr>
          <a:xfrm>
            <a:off x="549001" y="555626"/>
            <a:ext cx="3565799" cy="876848"/>
            <a:chOff x="326687" y="247818"/>
            <a:chExt cx="4861582" cy="725466"/>
          </a:xfrm>
        </p:grpSpPr>
        <p:sp>
          <p:nvSpPr>
            <p:cNvPr id="45" name="文本框 44"/>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write()</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46" name="组合 45"/>
            <p:cNvGrpSpPr/>
            <p:nvPr/>
          </p:nvGrpSpPr>
          <p:grpSpPr>
            <a:xfrm>
              <a:off x="326687" y="247818"/>
              <a:ext cx="4861582" cy="725466"/>
              <a:chOff x="326687" y="247818"/>
              <a:chExt cx="4861582" cy="725466"/>
            </a:xfrm>
          </p:grpSpPr>
          <p:grpSp>
            <p:nvGrpSpPr>
              <p:cNvPr id="47" name="组合 46"/>
              <p:cNvGrpSpPr/>
              <p:nvPr/>
            </p:nvGrpSpPr>
            <p:grpSpPr>
              <a:xfrm>
                <a:off x="349799" y="247818"/>
                <a:ext cx="4791980" cy="261575"/>
                <a:chOff x="349799" y="247818"/>
                <a:chExt cx="4791980" cy="261575"/>
              </a:xfrm>
            </p:grpSpPr>
            <p:cxnSp>
              <p:nvCxnSpPr>
                <p:cNvPr id="76" name="直接连接符 7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0" name="任意多边形: 形状 7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81" name="任意多边形: 形状 8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8" name="组合 47"/>
              <p:cNvGrpSpPr/>
              <p:nvPr/>
            </p:nvGrpSpPr>
            <p:grpSpPr>
              <a:xfrm>
                <a:off x="349799" y="711709"/>
                <a:ext cx="4815092" cy="261575"/>
                <a:chOff x="358852" y="925118"/>
                <a:chExt cx="4815092" cy="261575"/>
              </a:xfrm>
            </p:grpSpPr>
            <p:cxnSp>
              <p:nvCxnSpPr>
                <p:cNvPr id="55" name="直接连接符 5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7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5" name="任意多边形: 形状 7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9" name="组合 48"/>
              <p:cNvGrpSpPr/>
              <p:nvPr/>
            </p:nvGrpSpPr>
            <p:grpSpPr>
              <a:xfrm>
                <a:off x="5138963" y="489126"/>
                <a:ext cx="49306" cy="329693"/>
                <a:chOff x="5138963" y="489126"/>
                <a:chExt cx="49306" cy="329693"/>
              </a:xfrm>
            </p:grpSpPr>
            <p:sp>
              <p:nvSpPr>
                <p:cNvPr id="53" name="椭圆 5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椭圆 5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0" name="组合 49"/>
              <p:cNvGrpSpPr/>
              <p:nvPr/>
            </p:nvGrpSpPr>
            <p:grpSpPr>
              <a:xfrm>
                <a:off x="326687" y="399838"/>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Effect transition="in" filter="fade">
                                      <p:cBhvr>
                                        <p:cTn id="13" dur="500"/>
                                        <p:tgtEl>
                                          <p:spTgt spid="5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p:cTn id="17" dur="500" fill="hold"/>
                                        <p:tgtEl>
                                          <p:spTgt spid="60"/>
                                        </p:tgtEl>
                                        <p:attrNameLst>
                                          <p:attrName>ppt_w</p:attrName>
                                        </p:attrNameLst>
                                      </p:cBhvr>
                                      <p:tavLst>
                                        <p:tav tm="0">
                                          <p:val>
                                            <p:fltVal val="0"/>
                                          </p:val>
                                        </p:tav>
                                        <p:tav tm="100000">
                                          <p:val>
                                            <p:strVal val="#ppt_w"/>
                                          </p:val>
                                        </p:tav>
                                      </p:tavLst>
                                    </p:anim>
                                    <p:anim calcmode="lin" valueType="num">
                                      <p:cBhvr>
                                        <p:cTn id="18" dur="500" fill="hold"/>
                                        <p:tgtEl>
                                          <p:spTgt spid="60"/>
                                        </p:tgtEl>
                                        <p:attrNameLst>
                                          <p:attrName>ppt_h</p:attrName>
                                        </p:attrNameLst>
                                      </p:cBhvr>
                                      <p:tavLst>
                                        <p:tav tm="0">
                                          <p:val>
                                            <p:fltVal val="0"/>
                                          </p:val>
                                        </p:tav>
                                        <p:tav tm="100000">
                                          <p:val>
                                            <p:strVal val="#ppt_h"/>
                                          </p:val>
                                        </p:tav>
                                      </p:tavLst>
                                    </p:anim>
                                    <p:animEffect transition="in" filter="fade">
                                      <p:cBhvr>
                                        <p:cTn id="19" dur="500"/>
                                        <p:tgtEl>
                                          <p:spTgt spid="60"/>
                                        </p:tgtEl>
                                      </p:cBhvr>
                                    </p:animEffect>
                                  </p:childTnLst>
                                </p:cTn>
                              </p:par>
                              <p:par>
                                <p:cTn id="20" presetID="23" presetClass="entr" presetSubtype="288"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 calcmode="lin" valueType="num">
                                      <p:cBhvr>
                                        <p:cTn id="22" dur="500" fill="hold"/>
                                        <p:tgtEl>
                                          <p:spTgt spid="61"/>
                                        </p:tgtEl>
                                        <p:attrNameLst>
                                          <p:attrName>ppt_w</p:attrName>
                                        </p:attrNameLst>
                                      </p:cBhvr>
                                      <p:tavLst>
                                        <p:tav tm="0">
                                          <p:val>
                                            <p:strVal val="4/3*#ppt_w"/>
                                          </p:val>
                                        </p:tav>
                                        <p:tav tm="100000">
                                          <p:val>
                                            <p:strVal val="#ppt_w"/>
                                          </p:val>
                                        </p:tav>
                                      </p:tavLst>
                                    </p:anim>
                                    <p:anim calcmode="lin" valueType="num">
                                      <p:cBhvr>
                                        <p:cTn id="23" dur="500" fill="hold"/>
                                        <p:tgtEl>
                                          <p:spTgt spid="6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683669" y="1957859"/>
            <a:ext cx="5189617" cy="2862322"/>
          </a:xfrm>
          <a:prstGeom prst="rect">
            <a:avLst/>
          </a:prstGeom>
        </p:spPr>
        <p:txBody>
          <a:bodyPr wrap="square">
            <a:spAutoFit/>
          </a:bodyPr>
          <a:lstStyle/>
          <a:p>
            <a:pPr algn="just">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输入流类提供了用于输入一个</a:t>
            </a:r>
            <a:r>
              <a:rPr lang="zh-CN" altLang="en-US" sz="2400" dirty="0">
                <a:solidFill>
                  <a:srgbClr val="FF0000"/>
                </a:solidFill>
                <a:latin typeface="Times New Roman" panose="02020603050405020304" pitchFamily="18" charset="0"/>
                <a:cs typeface="Times New Roman" panose="02020603050405020304" pitchFamily="18" charset="0"/>
              </a:rPr>
              <a:t>数据块</a:t>
            </a:r>
            <a:r>
              <a:rPr lang="zh-CN" altLang="en-US" sz="2400" dirty="0">
                <a:solidFill>
                  <a:srgbClr val="080808"/>
                </a:solidFill>
                <a:latin typeface="Times New Roman" panose="02020603050405020304" pitchFamily="18" charset="0"/>
                <a:cs typeface="Times New Roman" panose="02020603050405020304" pitchFamily="18" charset="0"/>
              </a:rPr>
              <a:t>的成员函数</a:t>
            </a:r>
            <a:r>
              <a:rPr lang="en-US" altLang="zh-CN" sz="2400" dirty="0">
                <a:solidFill>
                  <a:srgbClr val="080808"/>
                </a:solidFill>
                <a:latin typeface="Times New Roman" panose="02020603050405020304" pitchFamily="18" charset="0"/>
                <a:cs typeface="Times New Roman" panose="02020603050405020304" pitchFamily="18" charset="0"/>
              </a:rPr>
              <a:t>read()</a:t>
            </a:r>
            <a:r>
              <a:rPr lang="zh-CN" altLang="en-US" sz="2400" dirty="0">
                <a:solidFill>
                  <a:srgbClr val="080808"/>
                </a:solidFill>
                <a:latin typeface="Times New Roman" panose="02020603050405020304" pitchFamily="18" charset="0"/>
                <a:cs typeface="Times New Roman" panose="02020603050405020304" pitchFamily="18" charset="0"/>
              </a:rPr>
              <a:t>，输入流对象可以调用这个函数实现从文件输入</a:t>
            </a:r>
            <a:r>
              <a:rPr lang="zh-CN" altLang="en-US" sz="2400" dirty="0">
                <a:solidFill>
                  <a:srgbClr val="FF0000"/>
                </a:solidFill>
                <a:latin typeface="Times New Roman" panose="02020603050405020304" pitchFamily="18" charset="0"/>
                <a:cs typeface="Times New Roman" panose="02020603050405020304" pitchFamily="18" charset="0"/>
              </a:rPr>
              <a:t>指定个数的多个字符</a:t>
            </a:r>
            <a:r>
              <a:rPr lang="zh-CN" altLang="en-US" sz="2400" dirty="0">
                <a:solidFill>
                  <a:srgbClr val="080808"/>
                </a:solidFill>
                <a:latin typeface="Times New Roman" panose="02020603050405020304" pitchFamily="18" charset="0"/>
                <a:cs typeface="Times New Roman" panose="02020603050405020304" pitchFamily="18" charset="0"/>
              </a:rPr>
              <a:t>的操作。</a:t>
            </a:r>
            <a:endParaRPr lang="zh-CN" altLang="en-US" sz="2400" dirty="0">
              <a:solidFill>
                <a:srgbClr val="080808"/>
              </a:solidFill>
              <a:latin typeface="Times New Roman" panose="02020603050405020304" pitchFamily="18" charset="0"/>
              <a:cs typeface="Times New Roman" panose="02020603050405020304" pitchFamily="18" charset="0"/>
            </a:endParaRPr>
          </a:p>
          <a:p>
            <a:pPr algn="just">
              <a:lnSpc>
                <a:spcPct val="150000"/>
              </a:lnSpc>
            </a:pPr>
            <a:r>
              <a:rPr lang="en-US" altLang="zh-CN" sz="2400" dirty="0">
                <a:solidFill>
                  <a:srgbClr val="080808"/>
                </a:solidFill>
                <a:latin typeface="Times New Roman" panose="02020603050405020304" pitchFamily="18" charset="0"/>
                <a:cs typeface="Times New Roman" panose="02020603050405020304" pitchFamily="18" charset="0"/>
              </a:rPr>
              <a:t>read()</a:t>
            </a:r>
            <a:r>
              <a:rPr lang="zh-CN" altLang="en-US" sz="2400" dirty="0">
                <a:solidFill>
                  <a:srgbClr val="080808"/>
                </a:solidFill>
                <a:latin typeface="Times New Roman" panose="02020603050405020304" pitchFamily="18" charset="0"/>
                <a:cs typeface="Times New Roman" panose="02020603050405020304" pitchFamily="18" charset="0"/>
              </a:rPr>
              <a:t>函数有</a:t>
            </a:r>
            <a:r>
              <a:rPr lang="en-US" altLang="zh-CN" sz="2400" dirty="0">
                <a:solidFill>
                  <a:srgbClr val="080808"/>
                </a:solidFill>
                <a:latin typeface="Times New Roman" panose="02020603050405020304" pitchFamily="18" charset="0"/>
                <a:cs typeface="Times New Roman" panose="02020603050405020304" pitchFamily="18" charset="0"/>
              </a:rPr>
              <a:t>2</a:t>
            </a:r>
            <a:r>
              <a:rPr lang="zh-CN" altLang="en-US" sz="2400" dirty="0">
                <a:solidFill>
                  <a:srgbClr val="080808"/>
                </a:solidFill>
                <a:latin typeface="Times New Roman" panose="02020603050405020304" pitchFamily="18" charset="0"/>
                <a:cs typeface="Times New Roman" panose="02020603050405020304" pitchFamily="18" charset="0"/>
              </a:rPr>
              <a:t>个参数，其调用格式为：</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44" name="组合 43"/>
          <p:cNvGrpSpPr/>
          <p:nvPr/>
        </p:nvGrpSpPr>
        <p:grpSpPr>
          <a:xfrm>
            <a:off x="6096000" y="1616466"/>
            <a:ext cx="5250736" cy="4449156"/>
            <a:chOff x="6929119" y="2200154"/>
            <a:chExt cx="4302261" cy="3459162"/>
          </a:xfrm>
        </p:grpSpPr>
        <p:sp>
          <p:nvSpPr>
            <p:cNvPr id="48" name="Rectangle 3"/>
            <p:cNvSpPr txBox="1">
              <a:spLocks noChangeArrowheads="1"/>
            </p:cNvSpPr>
            <p:nvPr/>
          </p:nvSpPr>
          <p:spPr>
            <a:xfrm>
              <a:off x="7234365" y="2368454"/>
              <a:ext cx="3821973" cy="31225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2200" dirty="0">
                  <a:solidFill>
                    <a:srgbClr val="080808"/>
                  </a:solidFill>
                  <a:latin typeface="Times New Roman" panose="02020603050405020304" pitchFamily="18" charset="0"/>
                  <a:cs typeface="Times New Roman" panose="02020603050405020304" pitchFamily="18" charset="0"/>
                </a:rPr>
                <a:t>其中，</a:t>
              </a:r>
              <a:r>
                <a:rPr lang="en-US" altLang="zh-CN" sz="2200" dirty="0">
                  <a:solidFill>
                    <a:srgbClr val="080808"/>
                  </a:solidFill>
                  <a:latin typeface="Times New Roman" panose="02020603050405020304" pitchFamily="18" charset="0"/>
                  <a:cs typeface="Times New Roman" panose="02020603050405020304" pitchFamily="18" charset="0"/>
                </a:rPr>
                <a:t>in</a:t>
              </a:r>
              <a:r>
                <a:rPr lang="zh-CN" altLang="en-US" sz="2200" dirty="0">
                  <a:solidFill>
                    <a:srgbClr val="080808"/>
                  </a:solidFill>
                  <a:latin typeface="Times New Roman" panose="02020603050405020304" pitchFamily="18" charset="0"/>
                  <a:cs typeface="Times New Roman" panose="02020603050405020304" pitchFamily="18" charset="0"/>
                </a:rPr>
                <a:t>是输入流对象，字符型指针所指向的必须是可修改的内存空间。</a:t>
              </a:r>
              <a:endParaRPr lang="en-US" altLang="zh-CN" sz="2200" dirty="0">
                <a:solidFill>
                  <a:srgbClr val="080808"/>
                </a:solidFill>
                <a:latin typeface="Times New Roman" panose="02020603050405020304" pitchFamily="18" charset="0"/>
                <a:cs typeface="Times New Roman" panose="02020603050405020304" pitchFamily="18" charset="0"/>
              </a:endParaRPr>
            </a:p>
            <a:p>
              <a:pPr marL="0" indent="0">
                <a:lnSpc>
                  <a:spcPct val="125000"/>
                </a:lnSpc>
                <a:buNone/>
              </a:pPr>
              <a:r>
                <a:rPr lang="zh-CN" altLang="en-US" sz="2200" dirty="0">
                  <a:solidFill>
                    <a:srgbClr val="080808"/>
                  </a:solidFill>
                  <a:latin typeface="Times New Roman" panose="02020603050405020304" pitchFamily="18" charset="0"/>
                  <a:cs typeface="Times New Roman" panose="02020603050405020304" pitchFamily="18" charset="0"/>
                </a:rPr>
                <a:t>函数调用时，从输入设备读取</a:t>
              </a:r>
              <a:r>
                <a:rPr lang="en-US" altLang="zh-CN" sz="2200" dirty="0">
                  <a:solidFill>
                    <a:srgbClr val="080808"/>
                  </a:solidFill>
                  <a:latin typeface="Times New Roman" panose="02020603050405020304" pitchFamily="18" charset="0"/>
                  <a:cs typeface="Times New Roman" panose="02020603050405020304" pitchFamily="18" charset="0"/>
                </a:rPr>
                <a:t>n</a:t>
              </a:r>
              <a:r>
                <a:rPr lang="zh-CN" altLang="en-US" sz="2200" dirty="0">
                  <a:solidFill>
                    <a:srgbClr val="080808"/>
                  </a:solidFill>
                  <a:latin typeface="Times New Roman" panose="02020603050405020304" pitchFamily="18" charset="0"/>
                  <a:cs typeface="Times New Roman" panose="02020603050405020304" pitchFamily="18" charset="0"/>
                </a:rPr>
                <a:t>个字符，存入字符型指针所指向的内存空间中。若在读取够</a:t>
              </a:r>
              <a:r>
                <a:rPr lang="en-US" altLang="zh-CN" sz="2200" dirty="0">
                  <a:solidFill>
                    <a:srgbClr val="080808"/>
                  </a:solidFill>
                  <a:latin typeface="Times New Roman" panose="02020603050405020304" pitchFamily="18" charset="0"/>
                  <a:cs typeface="Times New Roman" panose="02020603050405020304" pitchFamily="18" charset="0"/>
                </a:rPr>
                <a:t>n</a:t>
              </a:r>
              <a:r>
                <a:rPr lang="zh-CN" altLang="en-US" sz="2200" dirty="0">
                  <a:solidFill>
                    <a:srgbClr val="080808"/>
                  </a:solidFill>
                  <a:latin typeface="Times New Roman" panose="02020603050405020304" pitchFamily="18" charset="0"/>
                  <a:cs typeface="Times New Roman" panose="02020603050405020304" pitchFamily="18" charset="0"/>
                </a:rPr>
                <a:t>个字符前遇到</a:t>
              </a:r>
              <a:r>
                <a:rPr lang="en-US" altLang="zh-CN" sz="2200" dirty="0">
                  <a:solidFill>
                    <a:srgbClr val="080808"/>
                  </a:solidFill>
                  <a:latin typeface="Times New Roman" panose="02020603050405020304" pitchFamily="18" charset="0"/>
                  <a:cs typeface="Times New Roman" panose="02020603050405020304" pitchFamily="18" charset="0"/>
                </a:rPr>
                <a:t>EOF</a:t>
              </a:r>
              <a:r>
                <a:rPr lang="zh-CN" altLang="en-US" sz="2200" dirty="0">
                  <a:solidFill>
                    <a:srgbClr val="080808"/>
                  </a:solidFill>
                  <a:latin typeface="Times New Roman" panose="02020603050405020304" pitchFamily="18" charset="0"/>
                  <a:cs typeface="Times New Roman" panose="02020603050405020304" pitchFamily="18" charset="0"/>
                </a:rPr>
                <a:t>，则提前结束读取。</a:t>
              </a:r>
              <a:endParaRPr lang="en-US" altLang="zh-CN" sz="2200" dirty="0">
                <a:solidFill>
                  <a:srgbClr val="080808"/>
                </a:solidFill>
                <a:latin typeface="Times New Roman" panose="02020603050405020304" pitchFamily="18" charset="0"/>
                <a:cs typeface="Times New Roman" panose="02020603050405020304" pitchFamily="18" charset="0"/>
              </a:endParaRPr>
            </a:p>
            <a:p>
              <a:pPr marL="0" indent="0">
                <a:lnSpc>
                  <a:spcPct val="125000"/>
                </a:lnSpc>
                <a:buNone/>
              </a:pPr>
              <a:r>
                <a:rPr lang="zh-CN" altLang="en-US" sz="2200" dirty="0">
                  <a:solidFill>
                    <a:srgbClr val="080808"/>
                  </a:solidFill>
                  <a:latin typeface="Times New Roman" panose="02020603050405020304" pitchFamily="18" charset="0"/>
                  <a:cs typeface="Times New Roman" panose="02020603050405020304" pitchFamily="18" charset="0"/>
                </a:rPr>
                <a:t>若读取成功，函数返回值为真（非</a:t>
              </a:r>
              <a:r>
                <a:rPr lang="en-US" altLang="zh-CN" sz="2200" dirty="0">
                  <a:solidFill>
                    <a:srgbClr val="080808"/>
                  </a:solidFill>
                  <a:latin typeface="Times New Roman" panose="02020603050405020304" pitchFamily="18" charset="0"/>
                  <a:cs typeface="Times New Roman" panose="02020603050405020304" pitchFamily="18" charset="0"/>
                </a:rPr>
                <a:t>0</a:t>
              </a:r>
              <a:r>
                <a:rPr lang="zh-CN" altLang="en-US" sz="2200" dirty="0">
                  <a:solidFill>
                    <a:srgbClr val="080808"/>
                  </a:solidFill>
                  <a:latin typeface="Times New Roman" panose="02020603050405020304" pitchFamily="18" charset="0"/>
                  <a:cs typeface="Times New Roman" panose="02020603050405020304" pitchFamily="18" charset="0"/>
                </a:rPr>
                <a:t>）值，若读取失败（遇到文件结束符</a:t>
              </a:r>
              <a:r>
                <a:rPr lang="en-US" altLang="zh-CN" sz="2200" dirty="0">
                  <a:solidFill>
                    <a:srgbClr val="080808"/>
                  </a:solidFill>
                  <a:latin typeface="Times New Roman" panose="02020603050405020304" pitchFamily="18" charset="0"/>
                  <a:cs typeface="Times New Roman" panose="02020603050405020304" pitchFamily="18" charset="0"/>
                </a:rPr>
                <a:t>EOF</a:t>
              </a:r>
              <a:r>
                <a:rPr lang="zh-CN" altLang="en-US" sz="2200" dirty="0">
                  <a:solidFill>
                    <a:srgbClr val="080808"/>
                  </a:solidFill>
                  <a:latin typeface="Times New Roman" panose="02020603050405020304" pitchFamily="18" charset="0"/>
                  <a:cs typeface="Times New Roman" panose="02020603050405020304" pitchFamily="18" charset="0"/>
                </a:rPr>
                <a:t>），函数返回值为假（</a:t>
              </a:r>
              <a:r>
                <a:rPr lang="en-US" altLang="zh-CN" sz="2200" dirty="0">
                  <a:solidFill>
                    <a:srgbClr val="080808"/>
                  </a:solidFill>
                  <a:latin typeface="Times New Roman" panose="02020603050405020304" pitchFamily="18" charset="0"/>
                  <a:cs typeface="Times New Roman" panose="02020603050405020304" pitchFamily="18" charset="0"/>
                </a:rPr>
                <a:t>0</a:t>
              </a:r>
              <a:r>
                <a:rPr lang="zh-CN" altLang="en-US" sz="2200" dirty="0">
                  <a:solidFill>
                    <a:srgbClr val="080808"/>
                  </a:solidFill>
                  <a:latin typeface="Times New Roman" panose="02020603050405020304" pitchFamily="18" charset="0"/>
                  <a:cs typeface="Times New Roman" panose="02020603050405020304" pitchFamily="18" charset="0"/>
                </a:rPr>
                <a:t>）值。</a:t>
              </a:r>
              <a:endParaRPr lang="zh-CN" altLang="en-US" sz="2200" dirty="0">
                <a:solidFill>
                  <a:srgbClr val="080808"/>
                </a:solidFill>
                <a:latin typeface="Times New Roman" panose="02020603050405020304" pitchFamily="18" charset="0"/>
                <a:cs typeface="Times New Roman" panose="02020603050405020304" pitchFamily="18" charset="0"/>
              </a:endParaRPr>
            </a:p>
          </p:txBody>
        </p:sp>
        <p:grpSp>
          <p:nvGrpSpPr>
            <p:cNvPr id="49" name="组合 48"/>
            <p:cNvGrpSpPr/>
            <p:nvPr/>
          </p:nvGrpSpPr>
          <p:grpSpPr>
            <a:xfrm rot="16200000">
              <a:off x="7350669" y="1778604"/>
              <a:ext cx="3459162" cy="4302261"/>
              <a:chOff x="1280370" y="2576746"/>
              <a:chExt cx="2118361" cy="2634667"/>
            </a:xfrm>
            <a:solidFill>
              <a:srgbClr val="0070C0"/>
            </a:solidFill>
          </p:grpSpPr>
          <p:sp>
            <p:nvSpPr>
              <p:cNvPr id="50" name="任意多边形: 形状 49"/>
              <p:cNvSpPr/>
              <p:nvPr/>
            </p:nvSpPr>
            <p:spPr>
              <a:xfrm>
                <a:off x="1280370" y="2576746"/>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grpSp>
        <p:nvGrpSpPr>
          <p:cNvPr id="42" name="组合 41"/>
          <p:cNvGrpSpPr/>
          <p:nvPr/>
        </p:nvGrpSpPr>
        <p:grpSpPr>
          <a:xfrm>
            <a:off x="549001" y="555626"/>
            <a:ext cx="3565799" cy="876848"/>
            <a:chOff x="326687" y="247818"/>
            <a:chExt cx="4861582" cy="725466"/>
          </a:xfrm>
        </p:grpSpPr>
        <p:sp>
          <p:nvSpPr>
            <p:cNvPr id="43" name="文本框 42"/>
            <p:cNvSpPr txBox="1"/>
            <p:nvPr/>
          </p:nvSpPr>
          <p:spPr bwMode="auto">
            <a:xfrm>
              <a:off x="1570147" y="398676"/>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read()</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45" name="组合 44"/>
            <p:cNvGrpSpPr/>
            <p:nvPr/>
          </p:nvGrpSpPr>
          <p:grpSpPr>
            <a:xfrm>
              <a:off x="326687" y="247818"/>
              <a:ext cx="4861582" cy="725466"/>
              <a:chOff x="326687" y="247818"/>
              <a:chExt cx="4861582" cy="725466"/>
            </a:xfrm>
          </p:grpSpPr>
          <p:grpSp>
            <p:nvGrpSpPr>
              <p:cNvPr id="46" name="组合 45"/>
              <p:cNvGrpSpPr/>
              <p:nvPr/>
            </p:nvGrpSpPr>
            <p:grpSpPr>
              <a:xfrm>
                <a:off x="349799" y="247818"/>
                <a:ext cx="4791980" cy="261575"/>
                <a:chOff x="349799" y="247818"/>
                <a:chExt cx="4791980" cy="261575"/>
              </a:xfrm>
            </p:grpSpPr>
            <p:cxnSp>
              <p:nvCxnSpPr>
                <p:cNvPr id="65" name="直接连接符 6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6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0" name="任意多边形: 形状 6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7" name="组合 46"/>
              <p:cNvGrpSpPr/>
              <p:nvPr/>
            </p:nvGrpSpPr>
            <p:grpSpPr>
              <a:xfrm>
                <a:off x="349799" y="711709"/>
                <a:ext cx="4815092" cy="261575"/>
                <a:chOff x="358852" y="925118"/>
                <a:chExt cx="4815092" cy="261575"/>
              </a:xfrm>
            </p:grpSpPr>
            <p:cxnSp>
              <p:nvCxnSpPr>
                <p:cNvPr id="58" name="直接连接符 5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6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4" name="任意多边形: 形状 6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2" name="组合 51"/>
              <p:cNvGrpSpPr/>
              <p:nvPr/>
            </p:nvGrpSpPr>
            <p:grpSpPr>
              <a:xfrm>
                <a:off x="5138963" y="489126"/>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3" name="组合 52"/>
              <p:cNvGrpSpPr/>
              <p:nvPr/>
            </p:nvGrpSpPr>
            <p:grpSpPr>
              <a:xfrm>
                <a:off x="326687" y="399838"/>
                <a:ext cx="49306" cy="329693"/>
                <a:chOff x="5138963" y="489126"/>
                <a:chExt cx="49306" cy="329693"/>
              </a:xfrm>
            </p:grpSpPr>
            <p:sp>
              <p:nvSpPr>
                <p:cNvPr id="54" name="椭圆 5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5" name="椭圆 5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35" name="组合 3"/>
          <p:cNvGrpSpPr/>
          <p:nvPr/>
        </p:nvGrpSpPr>
        <p:grpSpPr>
          <a:xfrm>
            <a:off x="959603" y="4975289"/>
            <a:ext cx="4576308" cy="717212"/>
            <a:chOff x="1772414" y="3115219"/>
            <a:chExt cx="8503744" cy="717212"/>
          </a:xfrm>
        </p:grpSpPr>
        <p:sp>
          <p:nvSpPr>
            <p:cNvPr id="36" name="矩形 52"/>
            <p:cNvSpPr/>
            <p:nvPr/>
          </p:nvSpPr>
          <p:spPr>
            <a:xfrm>
              <a:off x="2208166" y="3233133"/>
              <a:ext cx="7641198" cy="498598"/>
            </a:xfrm>
            <a:prstGeom prst="rect">
              <a:avLst/>
            </a:prstGeom>
            <a:ln w="76200">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hangingPunct="0">
                <a:lnSpc>
                  <a:spcPct val="110000"/>
                </a:lnSpc>
              </a:pPr>
              <a:r>
                <a:rPr lang="en-US" altLang="zh-CN" sz="2400" dirty="0" err="1">
                  <a:latin typeface="Times New Roman" panose="02020603050405020304" pitchFamily="18" charset="0"/>
                  <a:cs typeface="Times New Roman" panose="02020603050405020304" pitchFamily="18" charset="0"/>
                </a:rPr>
                <a:t>in.read</a:t>
              </a:r>
              <a:r>
                <a:rPr lang="en-US" altLang="zh-CN" sz="2400" dirty="0">
                  <a:latin typeface="Times New Roman" panose="02020603050405020304" pitchFamily="18" charset="0"/>
                  <a:cs typeface="Times New Roman" panose="02020603050405020304" pitchFamily="18" charset="0"/>
                </a:rPr>
                <a:t>(</a:t>
              </a:r>
              <a:r>
                <a:rPr lang="zh-CN" altLang="zh-CN" sz="2400" dirty="0">
                  <a:solidFill>
                    <a:srgbClr val="FF0000"/>
                  </a:solidFill>
                  <a:latin typeface="Times New Roman" panose="02020603050405020304" pitchFamily="18" charset="0"/>
                  <a:cs typeface="Times New Roman" panose="02020603050405020304" pitchFamily="18" charset="0"/>
                </a:rPr>
                <a:t>字符型指针</a:t>
              </a:r>
              <a:r>
                <a:rPr lang="en-US" altLang="zh-CN" sz="2400" dirty="0">
                  <a:latin typeface="Times New Roman" panose="02020603050405020304" pitchFamily="18" charset="0"/>
                  <a:cs typeface="Times New Roman" panose="02020603050405020304" pitchFamily="18" charset="0"/>
                </a:rPr>
                <a:t>, </a:t>
              </a:r>
              <a:r>
                <a:rPr lang="zh-CN" altLang="zh-CN" sz="2400" dirty="0">
                  <a:latin typeface="Times New Roman" panose="02020603050405020304" pitchFamily="18" charset="0"/>
                  <a:cs typeface="Times New Roman" panose="02020603050405020304" pitchFamily="18" charset="0"/>
                </a:rPr>
                <a:t>字节数</a:t>
              </a:r>
              <a:r>
                <a:rPr lang="en-US" altLang="zh-CN" sz="2400" dirty="0">
                  <a:latin typeface="Times New Roman" panose="02020603050405020304" pitchFamily="18" charset="0"/>
                  <a:cs typeface="Times New Roman" panose="02020603050405020304" pitchFamily="18" charset="0"/>
                </a:rPr>
                <a:t>n)</a:t>
              </a:r>
              <a:endParaRPr lang="en-US" altLang="zh-CN" sz="2400" dirty="0">
                <a:latin typeface="Times New Roman" panose="02020603050405020304" pitchFamily="18" charset="0"/>
                <a:cs typeface="Times New Roman" panose="02020603050405020304" pitchFamily="18" charset="0"/>
              </a:endParaRPr>
            </a:p>
          </p:txBody>
        </p:sp>
        <p:sp>
          <p:nvSpPr>
            <p:cNvPr id="37" name="矩形 53"/>
            <p:cNvSpPr/>
            <p:nvPr/>
          </p:nvSpPr>
          <p:spPr>
            <a:xfrm>
              <a:off x="1783979" y="3115219"/>
              <a:ext cx="8489573" cy="71721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38" name="直接连接符 54"/>
            <p:cNvCxnSpPr/>
            <p:nvPr/>
          </p:nvCxnSpPr>
          <p:spPr>
            <a:xfrm>
              <a:off x="1772414" y="3302671"/>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直接连接符 55"/>
            <p:cNvCxnSpPr/>
            <p:nvPr/>
          </p:nvCxnSpPr>
          <p:spPr>
            <a:xfrm>
              <a:off x="10276158" y="3302671"/>
              <a:ext cx="0" cy="342308"/>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arn(outVertical)">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ppt_x"/>
                                          </p:val>
                                        </p:tav>
                                        <p:tav tm="100000">
                                          <p:val>
                                            <p:strVal val="#ppt_x"/>
                                          </p:val>
                                        </p:tav>
                                      </p:tavLst>
                                    </p:anim>
                                    <p:anim calcmode="lin" valueType="num">
                                      <p:cBhvr additive="base">
                                        <p:cTn id="2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669125" y="1596646"/>
            <a:ext cx="3127233" cy="941155"/>
          </a:xfrm>
          <a:prstGeom prst="rect">
            <a:avLst/>
          </a:prstGeom>
        </p:spPr>
        <p:txBody>
          <a:bodyPr wrap="square">
            <a:spAutoFit/>
          </a:bodyPr>
          <a:lstStyle/>
          <a:p>
            <a:pPr algn="ct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）使用</a:t>
            </a:r>
            <a:r>
              <a:rPr lang="en-US" altLang="zh-CN" sz="2400" dirty="0">
                <a:solidFill>
                  <a:srgbClr val="0070C0"/>
                </a:solidFill>
                <a:latin typeface="Times New Roman" panose="02020603050405020304" pitchFamily="18" charset="0"/>
                <a:cs typeface="Times New Roman" panose="02020603050405020304" pitchFamily="18" charset="0"/>
              </a:rPr>
              <a:t>read()</a:t>
            </a:r>
            <a:r>
              <a:rPr lang="zh-CN" altLang="en-US" sz="2400" dirty="0">
                <a:solidFill>
                  <a:srgbClr val="0070C0"/>
                </a:solidFill>
                <a:latin typeface="Times New Roman" panose="02020603050405020304" pitchFamily="18" charset="0"/>
                <a:cs typeface="Times New Roman" panose="02020603050405020304" pitchFamily="18" charset="0"/>
              </a:rPr>
              <a:t>函数进行标准输入</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57" name="组合 56"/>
          <p:cNvGrpSpPr/>
          <p:nvPr/>
        </p:nvGrpSpPr>
        <p:grpSpPr>
          <a:xfrm>
            <a:off x="1126757" y="3252848"/>
            <a:ext cx="2483531" cy="2483534"/>
            <a:chOff x="1384152" y="2393101"/>
            <a:chExt cx="2483531" cy="2483534"/>
          </a:xfrm>
        </p:grpSpPr>
        <p:sp>
          <p:nvSpPr>
            <p:cNvPr id="58" name="椭圆 57"/>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661497" y="3244430"/>
              <a:ext cx="1935972" cy="1200329"/>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使用</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read()</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函数进行标准输入</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60" name="Rectangle 3"/>
          <p:cNvSpPr txBox="1">
            <a:spLocks noChangeArrowheads="1"/>
          </p:cNvSpPr>
          <p:nvPr/>
        </p:nvSpPr>
        <p:spPr>
          <a:xfrm>
            <a:off x="4281576" y="1137858"/>
            <a:ext cx="7335658" cy="541572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#include&lt;iostream&gt;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int main()</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char s[80];</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int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请输入字符串：</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cin.read</a:t>
            </a:r>
            <a:r>
              <a:rPr lang="en-US" altLang="zh-CN" sz="2200" dirty="0">
                <a:latin typeface="Times New Roman" panose="02020603050405020304" pitchFamily="18" charset="0"/>
                <a:cs typeface="Times New Roman" panose="02020603050405020304" pitchFamily="18" charset="0"/>
              </a:rPr>
              <a:t>(s, 12);	// </a:t>
            </a:r>
            <a:r>
              <a:rPr lang="zh-CN" altLang="en-US" sz="2200" dirty="0">
                <a:latin typeface="Times New Roman" panose="02020603050405020304" pitchFamily="18" charset="0"/>
                <a:cs typeface="Times New Roman" panose="02020603050405020304" pitchFamily="18" charset="0"/>
              </a:rPr>
              <a:t>从键盘读取前</a:t>
            </a:r>
            <a:r>
              <a:rPr lang="en-US" altLang="zh-CN" sz="2200" dirty="0">
                <a:latin typeface="Times New Roman" panose="02020603050405020304" pitchFamily="18" charset="0"/>
                <a:cs typeface="Times New Roman" panose="02020603050405020304" pitchFamily="18" charset="0"/>
              </a:rPr>
              <a:t>12</a:t>
            </a:r>
            <a:r>
              <a:rPr lang="zh-CN" altLang="en-US" sz="2200" dirty="0">
                <a:latin typeface="Times New Roman" panose="02020603050405020304" pitchFamily="18" charset="0"/>
                <a:cs typeface="Times New Roman" panose="02020603050405020304" pitchFamily="18" charset="0"/>
              </a:rPr>
              <a:t>个字符到数组</a:t>
            </a:r>
            <a:r>
              <a:rPr lang="en-US" altLang="zh-CN" sz="2200" dirty="0">
                <a:latin typeface="Times New Roman" panose="02020603050405020304" pitchFamily="18" charset="0"/>
                <a:cs typeface="Times New Roman" panose="02020603050405020304" pitchFamily="18" charset="0"/>
              </a:rPr>
              <a:t>s</a:t>
            </a:r>
            <a:r>
              <a:rPr lang="zh-CN" altLang="en-US" sz="2200" dirty="0">
                <a:latin typeface="Times New Roman" panose="02020603050405020304" pitchFamily="18" charset="0"/>
                <a:cs typeface="Times New Roman" panose="02020603050405020304" pitchFamily="18" charset="0"/>
              </a:rPr>
              <a:t>中</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读取的字符是：</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for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=0;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&lt;</a:t>
            </a:r>
            <a:r>
              <a:rPr lang="en-US" altLang="zh-CN" sz="2200" dirty="0">
                <a:solidFill>
                  <a:srgbClr val="FF0000"/>
                </a:solidFill>
                <a:latin typeface="Times New Roman" panose="02020603050405020304" pitchFamily="18" charset="0"/>
                <a:cs typeface="Times New Roman" panose="02020603050405020304" pitchFamily="18" charset="0"/>
              </a:rPr>
              <a:t>12</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&lt;&lt;s[</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读取的字符个数是：</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cin.gcount</a:t>
            </a:r>
            <a:r>
              <a:rPr lang="en-US" altLang="zh-CN" sz="2200" dirty="0">
                <a:latin typeface="Times New Roman" panose="02020603050405020304" pitchFamily="18" charset="0"/>
                <a:cs typeface="Times New Roman" panose="02020603050405020304" pitchFamily="18" charset="0"/>
              </a:rPr>
              <a:t> () &lt;&lt;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0;</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61" name="组合 60"/>
          <p:cNvGrpSpPr/>
          <p:nvPr/>
        </p:nvGrpSpPr>
        <p:grpSpPr>
          <a:xfrm>
            <a:off x="1084009" y="3210100"/>
            <a:ext cx="779195" cy="779196"/>
            <a:chOff x="777424" y="1659420"/>
            <a:chExt cx="779195" cy="779196"/>
          </a:xfrm>
        </p:grpSpPr>
        <p:grpSp>
          <p:nvGrpSpPr>
            <p:cNvPr id="62" name="组合 61"/>
            <p:cNvGrpSpPr/>
            <p:nvPr/>
          </p:nvGrpSpPr>
          <p:grpSpPr>
            <a:xfrm>
              <a:off x="777424" y="1659420"/>
              <a:ext cx="779195" cy="779196"/>
              <a:chOff x="2124362" y="2491950"/>
              <a:chExt cx="779195" cy="779196"/>
            </a:xfrm>
          </p:grpSpPr>
          <p:sp>
            <p:nvSpPr>
              <p:cNvPr id="64" name="椭圆 6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2167109" y="2534697"/>
                <a:ext cx="693703" cy="693701"/>
                <a:chOff x="1187907" y="1083137"/>
                <a:chExt cx="850422" cy="850420"/>
              </a:xfrm>
            </p:grpSpPr>
            <p:sp>
              <p:nvSpPr>
                <p:cNvPr id="70" name="弧形 69"/>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弧形 70"/>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66" name="组合 65"/>
              <p:cNvGrpSpPr/>
              <p:nvPr/>
            </p:nvGrpSpPr>
            <p:grpSpPr>
              <a:xfrm>
                <a:off x="2167109" y="2534697"/>
                <a:ext cx="693703" cy="693701"/>
                <a:chOff x="1187907" y="1083137"/>
                <a:chExt cx="850422" cy="850420"/>
              </a:xfrm>
            </p:grpSpPr>
            <p:sp>
              <p:nvSpPr>
                <p:cNvPr id="67" name="弧形 6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弧形 68"/>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63" name="矩形 6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3</a:t>
              </a:r>
              <a:endParaRPr lang="zh-CN" altLang="en-US" sz="2400" dirty="0">
                <a:solidFill>
                  <a:srgbClr val="0070C0"/>
                </a:solidFill>
              </a:endParaRPr>
            </a:p>
          </p:txBody>
        </p:sp>
      </p:grpSp>
      <p:grpSp>
        <p:nvGrpSpPr>
          <p:cNvPr id="41" name="组合 40"/>
          <p:cNvGrpSpPr/>
          <p:nvPr/>
        </p:nvGrpSpPr>
        <p:grpSpPr>
          <a:xfrm>
            <a:off x="549001" y="555626"/>
            <a:ext cx="3565799" cy="876848"/>
            <a:chOff x="326687" y="247818"/>
            <a:chExt cx="4861582" cy="725466"/>
          </a:xfrm>
        </p:grpSpPr>
        <p:sp>
          <p:nvSpPr>
            <p:cNvPr id="42" name="文本框 41"/>
            <p:cNvSpPr txBox="1"/>
            <p:nvPr/>
          </p:nvSpPr>
          <p:spPr bwMode="auto">
            <a:xfrm>
              <a:off x="1570147" y="398676"/>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read()</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43" name="组合 42"/>
            <p:cNvGrpSpPr/>
            <p:nvPr/>
          </p:nvGrpSpPr>
          <p:grpSpPr>
            <a:xfrm>
              <a:off x="326687" y="247818"/>
              <a:ext cx="4861582" cy="725466"/>
              <a:chOff x="326687" y="247818"/>
              <a:chExt cx="4861582" cy="725466"/>
            </a:xfrm>
          </p:grpSpPr>
          <p:grpSp>
            <p:nvGrpSpPr>
              <p:cNvPr id="44" name="组合 43"/>
              <p:cNvGrpSpPr/>
              <p:nvPr/>
            </p:nvGrpSpPr>
            <p:grpSpPr>
              <a:xfrm>
                <a:off x="349799" y="247818"/>
                <a:ext cx="4791980" cy="261575"/>
                <a:chOff x="349799" y="247818"/>
                <a:chExt cx="4791980" cy="261575"/>
              </a:xfrm>
            </p:grpSpPr>
            <p:cxnSp>
              <p:nvCxnSpPr>
                <p:cNvPr id="73" name="直接连接符 7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7" name="任意多边形: 形状 7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8" name="任意多边形: 形状 7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5" name="组合 44"/>
              <p:cNvGrpSpPr/>
              <p:nvPr/>
            </p:nvGrpSpPr>
            <p:grpSpPr>
              <a:xfrm>
                <a:off x="349799" y="711709"/>
                <a:ext cx="4815092" cy="261575"/>
                <a:chOff x="358852" y="925118"/>
                <a:chExt cx="4815092" cy="261575"/>
              </a:xfrm>
            </p:grpSpPr>
            <p:cxnSp>
              <p:nvCxnSpPr>
                <p:cNvPr id="52" name="直接连接符 5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6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2" name="任意多边形: 形状 7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6" name="组合 45"/>
              <p:cNvGrpSpPr/>
              <p:nvPr/>
            </p:nvGrpSpPr>
            <p:grpSpPr>
              <a:xfrm>
                <a:off x="5138963" y="489126"/>
                <a:ext cx="49306" cy="329693"/>
                <a:chOff x="5138963" y="489126"/>
                <a:chExt cx="49306" cy="329693"/>
              </a:xfrm>
            </p:grpSpPr>
            <p:sp>
              <p:nvSpPr>
                <p:cNvPr id="50" name="椭圆 4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椭圆 5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47" name="组合 46"/>
              <p:cNvGrpSpPr/>
              <p:nvPr/>
            </p:nvGrpSpPr>
            <p:grpSpPr>
              <a:xfrm>
                <a:off x="326687" y="399838"/>
                <a:ext cx="49306" cy="329693"/>
                <a:chOff x="5138963" y="489126"/>
                <a:chExt cx="49306" cy="329693"/>
              </a:xfrm>
            </p:grpSpPr>
            <p:sp>
              <p:nvSpPr>
                <p:cNvPr id="48" name="椭圆 4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椭圆 4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2" name="Oval Callout 1"/>
          <p:cNvSpPr/>
          <p:nvPr/>
        </p:nvSpPr>
        <p:spPr>
          <a:xfrm>
            <a:off x="7872548" y="3974319"/>
            <a:ext cx="3988526" cy="1417057"/>
          </a:xfrm>
          <a:prstGeom prst="wedgeEllipseCallout">
            <a:avLst>
              <a:gd name="adj1" fmla="val -72002"/>
              <a:gd name="adj2" fmla="val -17564"/>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rgbClr val="FF0000"/>
                </a:solidFill>
              </a:rPr>
              <a:t>问题：</a:t>
            </a:r>
            <a:endParaRPr lang="en-US" altLang="zh-CN" sz="2000" dirty="0">
              <a:solidFill>
                <a:srgbClr val="FF0000"/>
              </a:solidFill>
            </a:endParaRPr>
          </a:p>
          <a:p>
            <a:r>
              <a:rPr lang="zh-CN" altLang="en-US" sz="2000" dirty="0"/>
              <a:t>此处可否不用循环，直接用</a:t>
            </a:r>
            <a:r>
              <a:rPr lang="en-US" altLang="zh-CN" sz="2000" dirty="0"/>
              <a:t>”</a:t>
            </a:r>
            <a:r>
              <a:rPr lang="en-US" altLang="zh-CN" sz="2000" dirty="0" err="1"/>
              <a:t>cout</a:t>
            </a:r>
            <a:r>
              <a:rPr lang="en-US" altLang="zh-CN" sz="2000" dirty="0"/>
              <a:t>&lt;&lt;s;”?</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par>
                                <p:cTn id="18" presetID="23" presetClass="entr" presetSubtype="288"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 calcmode="lin" valueType="num">
                                      <p:cBhvr>
                                        <p:cTn id="20" dur="500" fill="hold"/>
                                        <p:tgtEl>
                                          <p:spTgt spid="61"/>
                                        </p:tgtEl>
                                        <p:attrNameLst>
                                          <p:attrName>ppt_w</p:attrName>
                                        </p:attrNameLst>
                                      </p:cBhvr>
                                      <p:tavLst>
                                        <p:tav tm="0">
                                          <p:val>
                                            <p:strVal val="4/3*#ppt_w"/>
                                          </p:val>
                                        </p:tav>
                                        <p:tav tm="100000">
                                          <p:val>
                                            <p:strVal val="#ppt_w"/>
                                          </p:val>
                                        </p:tav>
                                      </p:tavLst>
                                    </p:anim>
                                    <p:anim calcmode="lin" valueType="num">
                                      <p:cBhvr>
                                        <p:cTn id="21" dur="500" fill="hold"/>
                                        <p:tgtEl>
                                          <p:spTgt spid="61"/>
                                        </p:tgtEl>
                                        <p:attrNameLst>
                                          <p:attrName>ppt_h</p:attrName>
                                        </p:attrNameLst>
                                      </p:cBhvr>
                                      <p:tavLst>
                                        <p:tav tm="0">
                                          <p:val>
                                            <p:strVal val="4/3*#ppt_h"/>
                                          </p:val>
                                        </p:tav>
                                        <p:tav tm="100000">
                                          <p:val>
                                            <p:strVal val="#ppt_h"/>
                                          </p:val>
                                        </p:tav>
                                      </p:tavLst>
                                    </p:anim>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p:cTn id="25" dur="500" fill="hold"/>
                                        <p:tgtEl>
                                          <p:spTgt spid="60"/>
                                        </p:tgtEl>
                                        <p:attrNameLst>
                                          <p:attrName>ppt_w</p:attrName>
                                        </p:attrNameLst>
                                      </p:cBhvr>
                                      <p:tavLst>
                                        <p:tav tm="0">
                                          <p:val>
                                            <p:fltVal val="0"/>
                                          </p:val>
                                        </p:tav>
                                        <p:tav tm="100000">
                                          <p:val>
                                            <p:strVal val="#ppt_w"/>
                                          </p:val>
                                        </p:tav>
                                      </p:tavLst>
                                    </p:anim>
                                    <p:anim calcmode="lin" valueType="num">
                                      <p:cBhvr>
                                        <p:cTn id="26" dur="500" fill="hold"/>
                                        <p:tgtEl>
                                          <p:spTgt spid="60"/>
                                        </p:tgtEl>
                                        <p:attrNameLst>
                                          <p:attrName>ppt_h</p:attrName>
                                        </p:attrNameLst>
                                      </p:cBhvr>
                                      <p:tavLst>
                                        <p:tav tm="0">
                                          <p:val>
                                            <p:fltVal val="0"/>
                                          </p:val>
                                        </p:tav>
                                        <p:tav tm="100000">
                                          <p:val>
                                            <p:strVal val="#ppt_h"/>
                                          </p:val>
                                        </p:tav>
                                      </p:tavLst>
                                    </p:anim>
                                    <p:animEffect transition="in" filter="fade">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0" grpId="0"/>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27538" y="2833999"/>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330831" y="3450845"/>
              <a:ext cx="1107996" cy="646331"/>
            </a:xfrm>
            <a:prstGeom prst="rect">
              <a:avLst/>
            </a:prstGeom>
          </p:spPr>
          <p:txBody>
            <a:bodyPr wrap="none">
              <a:spAutoFit/>
            </a:bodyPr>
            <a:lstStyle/>
            <a:p>
              <a:r>
                <a:rPr lang="zh-CN" altLang="en-US" sz="3600" dirty="0">
                  <a:solidFill>
                    <a:srgbClr val="0070C0"/>
                  </a:solidFill>
                  <a:latin typeface="+mn-ea"/>
                </a:rPr>
                <a:t>提示</a:t>
              </a:r>
              <a:endParaRPr lang="zh-CN" altLang="en-US" sz="3600" dirty="0"/>
            </a:p>
          </p:txBody>
        </p:sp>
      </p:grpSp>
      <p:grpSp>
        <p:nvGrpSpPr>
          <p:cNvPr id="78" name="组合 77"/>
          <p:cNvGrpSpPr/>
          <p:nvPr/>
        </p:nvGrpSpPr>
        <p:grpSpPr>
          <a:xfrm>
            <a:off x="2184915" y="2512645"/>
            <a:ext cx="9334635" cy="2586406"/>
            <a:chOff x="2184915" y="2512645"/>
            <a:chExt cx="9334635" cy="2586406"/>
          </a:xfrm>
        </p:grpSpPr>
        <p:sp>
          <p:nvSpPr>
            <p:cNvPr id="79"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0" name="Rectangle 3"/>
            <p:cNvSpPr txBox="1">
              <a:spLocks noChangeArrowheads="1"/>
            </p:cNvSpPr>
            <p:nvPr/>
          </p:nvSpPr>
          <p:spPr>
            <a:xfrm>
              <a:off x="3236246" y="2899391"/>
              <a:ext cx="8267700" cy="1952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read()</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函数能够读取空白字符。</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read()</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函数读取指定个数的字符、而不是字符串，</a:t>
              </a:r>
              <a:r>
                <a:rPr lang="zh-CN" altLang="en-US" sz="2400" dirty="0">
                  <a:solidFill>
                    <a:srgbClr val="0070C0"/>
                  </a:solidFill>
                  <a:latin typeface="Times New Roman" panose="02020603050405020304" pitchFamily="18" charset="0"/>
                  <a:cs typeface="Times New Roman" panose="02020603050405020304" pitchFamily="18" charset="0"/>
                </a:rPr>
                <a:t>最后不会自动加字符串结束符</a:t>
              </a:r>
              <a:r>
                <a:rPr lang="en-US" altLang="zh-CN" sz="2400" dirty="0">
                  <a:solidFill>
                    <a:srgbClr val="0070C0"/>
                  </a:solidFill>
                  <a:latin typeface="Times New Roman" panose="02020603050405020304" pitchFamily="18" charset="0"/>
                  <a:cs typeface="Times New Roman" panose="02020603050405020304" pitchFamily="18" charset="0"/>
                </a:rPr>
                <a:t>'\0'</a:t>
              </a:r>
              <a:r>
                <a:rPr lang="zh-CN" altLang="en-US" sz="2400" dirty="0">
                  <a:solidFill>
                    <a:srgbClr val="0070C0"/>
                  </a:solidFill>
                  <a:latin typeface="Times New Roman" panose="02020603050405020304" pitchFamily="18" charset="0"/>
                  <a:cs typeface="Times New Roman" panose="02020603050405020304" pitchFamily="18" charset="0"/>
                </a:rPr>
                <a:t>。</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grpSp>
        <p:nvGrpSpPr>
          <p:cNvPr id="105" name="组合 104"/>
          <p:cNvGrpSpPr/>
          <p:nvPr/>
        </p:nvGrpSpPr>
        <p:grpSpPr>
          <a:xfrm>
            <a:off x="549001" y="555626"/>
            <a:ext cx="3565799" cy="876848"/>
            <a:chOff x="326687" y="247818"/>
            <a:chExt cx="4861582" cy="725466"/>
          </a:xfrm>
        </p:grpSpPr>
        <p:sp>
          <p:nvSpPr>
            <p:cNvPr id="106" name="文本框 105"/>
            <p:cNvSpPr txBox="1"/>
            <p:nvPr/>
          </p:nvSpPr>
          <p:spPr bwMode="auto">
            <a:xfrm>
              <a:off x="1570147" y="398676"/>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read()</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07" name="组合 106"/>
            <p:cNvGrpSpPr/>
            <p:nvPr/>
          </p:nvGrpSpPr>
          <p:grpSpPr>
            <a:xfrm>
              <a:off x="326687" y="247818"/>
              <a:ext cx="4861582" cy="725466"/>
              <a:chOff x="326687" y="247818"/>
              <a:chExt cx="4861582" cy="725466"/>
            </a:xfrm>
          </p:grpSpPr>
          <p:grpSp>
            <p:nvGrpSpPr>
              <p:cNvPr id="108" name="组合 107"/>
              <p:cNvGrpSpPr/>
              <p:nvPr/>
            </p:nvGrpSpPr>
            <p:grpSpPr>
              <a:xfrm>
                <a:off x="349799" y="247818"/>
                <a:ext cx="4791980" cy="261575"/>
                <a:chOff x="349799" y="247818"/>
                <a:chExt cx="4791980" cy="261575"/>
              </a:xfrm>
            </p:grpSpPr>
            <p:cxnSp>
              <p:nvCxnSpPr>
                <p:cNvPr id="123" name="直接连接符 1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7" name="任意多边形: 形状 1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128" name="任意多边形: 形状 1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09" name="组合 108"/>
              <p:cNvGrpSpPr/>
              <p:nvPr/>
            </p:nvGrpSpPr>
            <p:grpSpPr>
              <a:xfrm>
                <a:off x="349799" y="711709"/>
                <a:ext cx="4815092" cy="261575"/>
                <a:chOff x="358852" y="925118"/>
                <a:chExt cx="4815092" cy="261575"/>
              </a:xfrm>
            </p:grpSpPr>
            <p:cxnSp>
              <p:nvCxnSpPr>
                <p:cNvPr id="116" name="直接连接符 1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1" name="任意多边形: 形状 1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22" name="任意多边形: 形状 1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10" name="组合 109"/>
              <p:cNvGrpSpPr/>
              <p:nvPr/>
            </p:nvGrpSpPr>
            <p:grpSpPr>
              <a:xfrm>
                <a:off x="5138963" y="489126"/>
                <a:ext cx="49306" cy="329693"/>
                <a:chOff x="5138963" y="489126"/>
                <a:chExt cx="49306" cy="329693"/>
              </a:xfrm>
            </p:grpSpPr>
            <p:sp>
              <p:nvSpPr>
                <p:cNvPr id="114" name="椭圆 1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5" name="椭圆 1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11" name="组合 110"/>
              <p:cNvGrpSpPr/>
              <p:nvPr/>
            </p:nvGrpSpPr>
            <p:grpSpPr>
              <a:xfrm>
                <a:off x="326687" y="399838"/>
                <a:ext cx="49306" cy="329693"/>
                <a:chOff x="5138963" y="489126"/>
                <a:chExt cx="49306" cy="329693"/>
              </a:xfrm>
            </p:grpSpPr>
            <p:sp>
              <p:nvSpPr>
                <p:cNvPr id="112" name="椭圆 1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3" name="椭圆 1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432427" y="1682309"/>
            <a:ext cx="6286846" cy="497957"/>
          </a:xfrm>
          <a:prstGeom prst="rect">
            <a:avLst/>
          </a:prstGeom>
        </p:spPr>
        <p:txBody>
          <a:bodyPr wrap="square">
            <a:spAutoFit/>
          </a:bodyPr>
          <a:lstStyle/>
          <a:p>
            <a:pPr algn="ct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）使用</a:t>
            </a:r>
            <a:r>
              <a:rPr lang="en-US" altLang="zh-CN" sz="2400" dirty="0">
                <a:solidFill>
                  <a:srgbClr val="0070C0"/>
                </a:solidFill>
                <a:latin typeface="Times New Roman" panose="02020603050405020304" pitchFamily="18" charset="0"/>
                <a:cs typeface="Times New Roman" panose="02020603050405020304" pitchFamily="18" charset="0"/>
              </a:rPr>
              <a:t>read()</a:t>
            </a:r>
            <a:r>
              <a:rPr lang="zh-CN" altLang="en-US" sz="2400" dirty="0">
                <a:solidFill>
                  <a:srgbClr val="0070C0"/>
                </a:solidFill>
                <a:latin typeface="Times New Roman" panose="02020603050405020304" pitchFamily="18" charset="0"/>
                <a:cs typeface="Times New Roman" panose="02020603050405020304" pitchFamily="18" charset="0"/>
              </a:rPr>
              <a:t>函数进行二进制文件输入</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57" name="组合 56"/>
          <p:cNvGrpSpPr/>
          <p:nvPr/>
        </p:nvGrpSpPr>
        <p:grpSpPr>
          <a:xfrm>
            <a:off x="1341404" y="2768735"/>
            <a:ext cx="3047688" cy="3047692"/>
            <a:chOff x="1266889" y="2394371"/>
            <a:chExt cx="3047688" cy="3047692"/>
          </a:xfrm>
        </p:grpSpPr>
        <p:sp>
          <p:nvSpPr>
            <p:cNvPr id="58" name="椭圆 57"/>
            <p:cNvSpPr/>
            <p:nvPr/>
          </p:nvSpPr>
          <p:spPr>
            <a:xfrm rot="16200000">
              <a:off x="1266887" y="2394373"/>
              <a:ext cx="3047692" cy="3047688"/>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598799" y="3083438"/>
              <a:ext cx="2442349" cy="1938992"/>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先向二进制文件中写入整型数据</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1~10</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，再将</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个数从文件读出并输出到屏幕上</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60" name="Rectangle 3"/>
          <p:cNvSpPr txBox="1">
            <a:spLocks noChangeArrowheads="1"/>
          </p:cNvSpPr>
          <p:nvPr/>
        </p:nvSpPr>
        <p:spPr>
          <a:xfrm>
            <a:off x="4828363" y="2340454"/>
            <a:ext cx="6942936" cy="422550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#include&lt;iostream&gt;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#include&lt;</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int main()</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fstream</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a:t>
            </a:r>
            <a:r>
              <a:rPr lang="en-US" altLang="zh-CN" sz="2200" dirty="0">
                <a:latin typeface="Times New Roman" panose="02020603050405020304" pitchFamily="18" charset="0"/>
                <a:cs typeface="Times New Roman" panose="02020603050405020304" pitchFamily="18" charset="0"/>
              </a:rPr>
              <a:t>("file.dat",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::binary |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::out);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iofile.is_open</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以写方式打开二进制文件</a:t>
            </a:r>
            <a:r>
              <a:rPr lang="en-US" altLang="zh-CN" sz="2200" dirty="0">
                <a:latin typeface="Times New Roman" panose="02020603050405020304" pitchFamily="18" charset="0"/>
                <a:cs typeface="Times New Roman" panose="02020603050405020304" pitchFamily="18" charset="0"/>
              </a:rPr>
              <a:t>file.dat</a:t>
            </a:r>
            <a:r>
              <a:rPr lang="zh-CN" altLang="en-US" sz="2200" dirty="0">
                <a:latin typeface="Times New Roman" panose="02020603050405020304" pitchFamily="18" charset="0"/>
                <a:cs typeface="Times New Roman" panose="02020603050405020304" pitchFamily="18" charset="0"/>
              </a:rPr>
              <a:t>失败！</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0;</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p:txBody>
      </p:sp>
      <p:grpSp>
        <p:nvGrpSpPr>
          <p:cNvPr id="61" name="组合 60"/>
          <p:cNvGrpSpPr/>
          <p:nvPr/>
        </p:nvGrpSpPr>
        <p:grpSpPr>
          <a:xfrm>
            <a:off x="1415919" y="2724717"/>
            <a:ext cx="779195" cy="779196"/>
            <a:chOff x="777424" y="1659420"/>
            <a:chExt cx="779195" cy="779196"/>
          </a:xfrm>
        </p:grpSpPr>
        <p:grpSp>
          <p:nvGrpSpPr>
            <p:cNvPr id="62" name="组合 61"/>
            <p:cNvGrpSpPr/>
            <p:nvPr/>
          </p:nvGrpSpPr>
          <p:grpSpPr>
            <a:xfrm>
              <a:off x="777424" y="1659420"/>
              <a:ext cx="779195" cy="779196"/>
              <a:chOff x="2124362" y="2491950"/>
              <a:chExt cx="779195" cy="779196"/>
            </a:xfrm>
          </p:grpSpPr>
          <p:sp>
            <p:nvSpPr>
              <p:cNvPr id="64" name="椭圆 6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2167109" y="2534697"/>
                <a:ext cx="693703" cy="693701"/>
                <a:chOff x="1187907" y="1083137"/>
                <a:chExt cx="850422" cy="850420"/>
              </a:xfrm>
            </p:grpSpPr>
            <p:sp>
              <p:nvSpPr>
                <p:cNvPr id="70" name="弧形 69"/>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弧形 70"/>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66" name="组合 65"/>
              <p:cNvGrpSpPr/>
              <p:nvPr/>
            </p:nvGrpSpPr>
            <p:grpSpPr>
              <a:xfrm>
                <a:off x="2167109" y="2534697"/>
                <a:ext cx="693703" cy="693701"/>
                <a:chOff x="1187907" y="1083137"/>
                <a:chExt cx="850422" cy="850420"/>
              </a:xfrm>
            </p:grpSpPr>
            <p:sp>
              <p:nvSpPr>
                <p:cNvPr id="67" name="弧形 6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弧形 68"/>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63" name="矩形 6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4</a:t>
              </a:r>
              <a:endParaRPr lang="zh-CN" altLang="en-US" sz="2400" dirty="0">
                <a:solidFill>
                  <a:srgbClr val="0070C0"/>
                </a:solidFill>
              </a:endParaRPr>
            </a:p>
          </p:txBody>
        </p:sp>
      </p:grpSp>
      <p:grpSp>
        <p:nvGrpSpPr>
          <p:cNvPr id="41" name="组合 40"/>
          <p:cNvGrpSpPr/>
          <p:nvPr/>
        </p:nvGrpSpPr>
        <p:grpSpPr>
          <a:xfrm>
            <a:off x="549001" y="555626"/>
            <a:ext cx="3565799" cy="876848"/>
            <a:chOff x="326687" y="247818"/>
            <a:chExt cx="4861582" cy="725466"/>
          </a:xfrm>
        </p:grpSpPr>
        <p:sp>
          <p:nvSpPr>
            <p:cNvPr id="42" name="文本框 41"/>
            <p:cNvSpPr txBox="1"/>
            <p:nvPr/>
          </p:nvSpPr>
          <p:spPr bwMode="auto">
            <a:xfrm>
              <a:off x="1570147" y="398676"/>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cs typeface="Times New Roman" panose="02020603050405020304" pitchFamily="18" charset="0"/>
                </a:rPr>
                <a:t>read()</a:t>
              </a:r>
              <a:r>
                <a:rPr lang="zh-CN" altLang="en-US" sz="2400" kern="0" dirty="0">
                  <a:solidFill>
                    <a:srgbClr val="0070C0"/>
                  </a:solidFill>
                  <a:latin typeface="Times New Roman" panose="02020603050405020304" pitchFamily="18" charset="0"/>
                  <a:cs typeface="Times New Roman" panose="02020603050405020304" pitchFamily="18" charset="0"/>
                </a:rPr>
                <a:t>函数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43" name="组合 42"/>
            <p:cNvGrpSpPr/>
            <p:nvPr/>
          </p:nvGrpSpPr>
          <p:grpSpPr>
            <a:xfrm>
              <a:off x="326687" y="247818"/>
              <a:ext cx="4861582" cy="725466"/>
              <a:chOff x="326687" y="247818"/>
              <a:chExt cx="4861582" cy="725466"/>
            </a:xfrm>
          </p:grpSpPr>
          <p:grpSp>
            <p:nvGrpSpPr>
              <p:cNvPr id="44" name="组合 43"/>
              <p:cNvGrpSpPr/>
              <p:nvPr/>
            </p:nvGrpSpPr>
            <p:grpSpPr>
              <a:xfrm>
                <a:off x="349799" y="247818"/>
                <a:ext cx="4791980" cy="261575"/>
                <a:chOff x="349799" y="247818"/>
                <a:chExt cx="4791980" cy="261575"/>
              </a:xfrm>
            </p:grpSpPr>
            <p:cxnSp>
              <p:nvCxnSpPr>
                <p:cNvPr id="73" name="直接连接符 7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7" name="任意多边形: 形状 7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8" name="任意多边形: 形状 7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5" name="组合 44"/>
              <p:cNvGrpSpPr/>
              <p:nvPr/>
            </p:nvGrpSpPr>
            <p:grpSpPr>
              <a:xfrm>
                <a:off x="349799" y="711709"/>
                <a:ext cx="4815092" cy="261575"/>
                <a:chOff x="358852" y="925118"/>
                <a:chExt cx="4815092" cy="261575"/>
              </a:xfrm>
            </p:grpSpPr>
            <p:cxnSp>
              <p:nvCxnSpPr>
                <p:cNvPr id="52" name="直接连接符 5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6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2" name="任意多边形: 形状 7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46" name="组合 45"/>
              <p:cNvGrpSpPr/>
              <p:nvPr/>
            </p:nvGrpSpPr>
            <p:grpSpPr>
              <a:xfrm>
                <a:off x="5138963" y="489126"/>
                <a:ext cx="49306" cy="329693"/>
                <a:chOff x="5138963" y="489126"/>
                <a:chExt cx="49306" cy="329693"/>
              </a:xfrm>
            </p:grpSpPr>
            <p:sp>
              <p:nvSpPr>
                <p:cNvPr id="50" name="椭圆 4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椭圆 5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47" name="组合 46"/>
              <p:cNvGrpSpPr/>
              <p:nvPr/>
            </p:nvGrpSpPr>
            <p:grpSpPr>
              <a:xfrm>
                <a:off x="326687" y="399838"/>
                <a:ext cx="49306" cy="329693"/>
                <a:chOff x="5138963" y="489126"/>
                <a:chExt cx="49306" cy="329693"/>
              </a:xfrm>
            </p:grpSpPr>
            <p:sp>
              <p:nvSpPr>
                <p:cNvPr id="48" name="椭圆 4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椭圆 4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par>
                                <p:cTn id="18" presetID="23" presetClass="entr" presetSubtype="288"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 calcmode="lin" valueType="num">
                                      <p:cBhvr>
                                        <p:cTn id="20" dur="500" fill="hold"/>
                                        <p:tgtEl>
                                          <p:spTgt spid="61"/>
                                        </p:tgtEl>
                                        <p:attrNameLst>
                                          <p:attrName>ppt_w</p:attrName>
                                        </p:attrNameLst>
                                      </p:cBhvr>
                                      <p:tavLst>
                                        <p:tav tm="0">
                                          <p:val>
                                            <p:strVal val="4/3*#ppt_w"/>
                                          </p:val>
                                        </p:tav>
                                        <p:tav tm="100000">
                                          <p:val>
                                            <p:strVal val="#ppt_w"/>
                                          </p:val>
                                        </p:tav>
                                      </p:tavLst>
                                    </p:anim>
                                    <p:anim calcmode="lin" valueType="num">
                                      <p:cBhvr>
                                        <p:cTn id="21" dur="500" fill="hold"/>
                                        <p:tgtEl>
                                          <p:spTgt spid="61"/>
                                        </p:tgtEl>
                                        <p:attrNameLst>
                                          <p:attrName>ppt_h</p:attrName>
                                        </p:attrNameLst>
                                      </p:cBhvr>
                                      <p:tavLst>
                                        <p:tav tm="0">
                                          <p:val>
                                            <p:strVal val="4/3*#ppt_h"/>
                                          </p:val>
                                        </p:tav>
                                        <p:tav tm="100000">
                                          <p:val>
                                            <p:strVal val="#ppt_h"/>
                                          </p:val>
                                        </p:tav>
                                      </p:tavLst>
                                    </p:anim>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p:cTn id="25" dur="500" fill="hold"/>
                                        <p:tgtEl>
                                          <p:spTgt spid="60"/>
                                        </p:tgtEl>
                                        <p:attrNameLst>
                                          <p:attrName>ppt_w</p:attrName>
                                        </p:attrNameLst>
                                      </p:cBhvr>
                                      <p:tavLst>
                                        <p:tav tm="0">
                                          <p:val>
                                            <p:fltVal val="0"/>
                                          </p:val>
                                        </p:tav>
                                        <p:tav tm="100000">
                                          <p:val>
                                            <p:strVal val="#ppt_w"/>
                                          </p:val>
                                        </p:tav>
                                      </p:tavLst>
                                    </p:anim>
                                    <p:anim calcmode="lin" valueType="num">
                                      <p:cBhvr>
                                        <p:cTn id="26" dur="500" fill="hold"/>
                                        <p:tgtEl>
                                          <p:spTgt spid="60"/>
                                        </p:tgtEl>
                                        <p:attrNameLst>
                                          <p:attrName>ppt_h</p:attrName>
                                        </p:attrNameLst>
                                      </p:cBhvr>
                                      <p:tavLst>
                                        <p:tav tm="0">
                                          <p:val>
                                            <p:fltVal val="0"/>
                                          </p:val>
                                        </p:tav>
                                        <p:tav tm="100000">
                                          <p:val>
                                            <p:strVal val="#ppt_h"/>
                                          </p:val>
                                        </p:tav>
                                      </p:tavLst>
                                    </p:anim>
                                    <p:animEffect transition="in" filter="fad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3"/>
          <p:cNvSpPr txBox="1">
            <a:spLocks noChangeArrowheads="1"/>
          </p:cNvSpPr>
          <p:nvPr/>
        </p:nvSpPr>
        <p:spPr>
          <a:xfrm>
            <a:off x="2157909" y="1577805"/>
            <a:ext cx="6942936" cy="51713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5000"/>
              </a:lnSpc>
              <a:spcBef>
                <a:spcPts val="600"/>
              </a:spcBef>
              <a:buClr>
                <a:srgbClr val="7030A0"/>
              </a:buClr>
              <a:buNone/>
            </a:pPr>
            <a:r>
              <a:rPr lang="en-US" altLang="zh-CN" sz="2000" dirty="0">
                <a:solidFill>
                  <a:schemeClr val="tx2"/>
                </a:solidFill>
                <a:latin typeface="Times New Roman" panose="02020603050405020304" pitchFamily="18" charset="0"/>
                <a:cs typeface="Times New Roman" panose="02020603050405020304" pitchFamily="18" charset="0"/>
              </a:rPr>
              <a:t>	</a:t>
            </a:r>
            <a:r>
              <a:rPr lang="en-US" altLang="zh-CN" sz="2200" dirty="0" err="1">
                <a:solidFill>
                  <a:srgbClr val="FF0000"/>
                </a:solidFill>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a;</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for (a=1; a&lt;=10; a++) //</a:t>
            </a:r>
            <a:r>
              <a:rPr lang="zh-CN" altLang="en-US" sz="2200" dirty="0">
                <a:latin typeface="Times New Roman" panose="02020603050405020304" pitchFamily="18" charset="0"/>
                <a:cs typeface="Times New Roman" panose="02020603050405020304" pitchFamily="18" charset="0"/>
              </a:rPr>
              <a:t>将数字输出到文件</a:t>
            </a:r>
            <a:r>
              <a:rPr lang="en-US" altLang="zh-CN" sz="2200" dirty="0">
                <a:latin typeface="Times New Roman" panose="02020603050405020304" pitchFamily="18" charset="0"/>
                <a:cs typeface="Times New Roman" panose="02020603050405020304" pitchFamily="18" charset="0"/>
              </a:rPr>
              <a:t>file.dat</a:t>
            </a:r>
            <a:r>
              <a:rPr lang="zh-CN" altLang="en-US" sz="2200" dirty="0">
                <a:latin typeface="Times New Roman" panose="02020603050405020304" pitchFamily="18" charset="0"/>
                <a:cs typeface="Times New Roman" panose="02020603050405020304" pitchFamily="18" charset="0"/>
              </a:rPr>
              <a:t>中</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iofile.write</a:t>
            </a:r>
            <a:r>
              <a:rPr lang="en-US" altLang="zh-CN" sz="2200" dirty="0">
                <a:latin typeface="Times New Roman" panose="02020603050405020304" pitchFamily="18" charset="0"/>
                <a:cs typeface="Times New Roman" panose="02020603050405020304" pitchFamily="18" charset="0"/>
              </a:rPr>
              <a:t>( (char*) &amp;a, </a:t>
            </a:r>
            <a:r>
              <a:rPr lang="en-US" altLang="zh-CN" sz="2200" dirty="0" err="1">
                <a:latin typeface="Times New Roman" panose="02020603050405020304" pitchFamily="18" charset="0"/>
                <a:cs typeface="Times New Roman" panose="02020603050405020304" pitchFamily="18" charset="0"/>
              </a:rPr>
              <a:t>sizeof</a:t>
            </a:r>
            <a:r>
              <a:rPr lang="en-US" altLang="zh-CN" sz="2200" dirty="0">
                <a:latin typeface="Times New Roman" panose="02020603050405020304" pitchFamily="18" charset="0"/>
                <a:cs typeface="Times New Roman" panose="02020603050405020304" pitchFamily="18" charset="0"/>
              </a:rPr>
              <a:t>(a));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iofile.close</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iofile.open</a:t>
            </a:r>
            <a:r>
              <a:rPr lang="en-US" altLang="zh-CN" sz="2200" dirty="0">
                <a:latin typeface="Times New Roman" panose="02020603050405020304" pitchFamily="18" charset="0"/>
                <a:cs typeface="Times New Roman" panose="02020603050405020304" pitchFamily="18" charset="0"/>
              </a:rPr>
              <a:t> ("file.dat",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::binary | </a:t>
            </a:r>
            <a:r>
              <a:rPr lang="en-US" altLang="zh-CN" sz="2200" dirty="0" err="1">
                <a:latin typeface="Times New Roman" panose="02020603050405020304" pitchFamily="18" charset="0"/>
                <a:cs typeface="Times New Roman" panose="02020603050405020304" pitchFamily="18" charset="0"/>
              </a:rPr>
              <a:t>ios</a:t>
            </a:r>
            <a:r>
              <a:rPr lang="en-US" altLang="zh-CN" sz="2200" dirty="0">
                <a:latin typeface="Times New Roman" panose="02020603050405020304" pitchFamily="18" charset="0"/>
                <a:cs typeface="Times New Roman" panose="02020603050405020304" pitchFamily="18" charset="0"/>
              </a:rPr>
              <a:t>::in);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if (! </a:t>
            </a:r>
            <a:r>
              <a:rPr lang="en-US" altLang="zh-CN" sz="2200" dirty="0" err="1">
                <a:latin typeface="Times New Roman" panose="02020603050405020304" pitchFamily="18" charset="0"/>
                <a:cs typeface="Times New Roman" panose="02020603050405020304" pitchFamily="18" charset="0"/>
              </a:rPr>
              <a:t>iofile.is_open</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cerr</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以读方式打开二进制文件</a:t>
            </a:r>
            <a:r>
              <a:rPr lang="en-US" altLang="zh-CN" sz="2200" dirty="0">
                <a:latin typeface="Times New Roman" panose="02020603050405020304" pitchFamily="18" charset="0"/>
                <a:cs typeface="Times New Roman" panose="02020603050405020304" pitchFamily="18" charset="0"/>
              </a:rPr>
              <a:t>file.dat</a:t>
            </a:r>
            <a:r>
              <a:rPr lang="zh-CN" altLang="en-US" sz="2200" dirty="0">
                <a:latin typeface="Times New Roman" panose="02020603050405020304" pitchFamily="18" charset="0"/>
                <a:cs typeface="Times New Roman" panose="02020603050405020304" pitchFamily="18" charset="0"/>
              </a:rPr>
              <a:t>失败！</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0;</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while (</a:t>
            </a:r>
            <a:r>
              <a:rPr lang="en-US" altLang="zh-CN" sz="2200" dirty="0" err="1">
                <a:latin typeface="Times New Roman" panose="02020603050405020304" pitchFamily="18" charset="0"/>
                <a:cs typeface="Times New Roman" panose="02020603050405020304" pitchFamily="18" charset="0"/>
              </a:rPr>
              <a:t>iofile.read</a:t>
            </a:r>
            <a:r>
              <a:rPr lang="en-US" altLang="zh-CN" sz="2200" dirty="0">
                <a:latin typeface="Times New Roman" panose="02020603050405020304" pitchFamily="18" charset="0"/>
                <a:cs typeface="Times New Roman" panose="02020603050405020304" pitchFamily="18" charset="0"/>
              </a:rPr>
              <a:t>( (char*) &amp;a, </a:t>
            </a:r>
            <a:r>
              <a:rPr lang="en-US" altLang="zh-CN" sz="2200" dirty="0" err="1">
                <a:latin typeface="Times New Roman" panose="02020603050405020304" pitchFamily="18" charset="0"/>
                <a:cs typeface="Times New Roman" panose="02020603050405020304" pitchFamily="18" charset="0"/>
              </a:rPr>
              <a:t>sizeof</a:t>
            </a:r>
            <a:r>
              <a:rPr lang="en-US" altLang="zh-CN" sz="2200" dirty="0">
                <a:latin typeface="Times New Roman" panose="02020603050405020304" pitchFamily="18" charset="0"/>
                <a:cs typeface="Times New Roman" panose="02020603050405020304" pitchFamily="18" charset="0"/>
              </a:rPr>
              <a:t>(a)))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&lt;&lt;a&lt;&lt;'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iofile.close</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0;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31" name="组合 30"/>
          <p:cNvGrpSpPr/>
          <p:nvPr/>
        </p:nvGrpSpPr>
        <p:grpSpPr>
          <a:xfrm>
            <a:off x="549001" y="555626"/>
            <a:ext cx="3565799" cy="876848"/>
            <a:chOff x="326687" y="247818"/>
            <a:chExt cx="4861582" cy="725466"/>
          </a:xfrm>
        </p:grpSpPr>
        <p:sp>
          <p:nvSpPr>
            <p:cNvPr id="32" name="文本框 31"/>
            <p:cNvSpPr txBox="1"/>
            <p:nvPr/>
          </p:nvSpPr>
          <p:spPr bwMode="auto">
            <a:xfrm>
              <a:off x="1570147" y="398676"/>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锐字锐线梦想黑简1.0" panose="02010604000000000000" pitchFamily="2" charset="-122"/>
                  <a:cs typeface="Times New Roman" panose="02020603050405020304" pitchFamily="18" charset="0"/>
                </a:rPr>
                <a:t>read()</a:t>
              </a:r>
              <a:r>
                <a:rPr lang="zh-CN" altLang="en-US" sz="2400" kern="0" dirty="0">
                  <a:solidFill>
                    <a:srgbClr val="0070C0"/>
                  </a:solidFill>
                  <a:latin typeface="Times New Roman" panose="02020603050405020304" pitchFamily="18" charset="0"/>
                  <a:ea typeface="锐字锐线梦想黑简1.0" panose="02010604000000000000" pitchFamily="2" charset="-122"/>
                  <a:cs typeface="Times New Roman" panose="02020603050405020304" pitchFamily="18" charset="0"/>
                </a:rPr>
                <a:t>函数</a:t>
              </a:r>
              <a:endParaRPr lang="zh-CN" altLang="en-US" sz="2400" kern="0" dirty="0">
                <a:solidFill>
                  <a:srgbClr val="0070C0"/>
                </a:solidFill>
                <a:latin typeface="Times New Roman" panose="02020603050405020304" pitchFamily="18" charset="0"/>
                <a:ea typeface="锐字锐线梦想黑简1.0" panose="02010604000000000000" pitchFamily="2" charset="-122"/>
                <a:cs typeface="Times New Roman" panose="02020603050405020304" pitchFamily="18" charset="0"/>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49" name="直接连接符 4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5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54" name="任意多边形: 形状 5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a:off x="349799" y="711709"/>
                <a:ext cx="4815092" cy="261575"/>
                <a:chOff x="358852" y="925118"/>
                <a:chExt cx="4815092" cy="261575"/>
              </a:xfrm>
            </p:grpSpPr>
            <p:cxnSp>
              <p:nvCxnSpPr>
                <p:cNvPr id="42" name="直接连接符 4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4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48" name="任意多边形: 形状 4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椭圆 4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0463" y="5419453"/>
            <a:ext cx="56388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p:cTn id="11" dur="500" fill="hold"/>
                                        <p:tgtEl>
                                          <p:spTgt spid="60"/>
                                        </p:tgtEl>
                                        <p:attrNameLst>
                                          <p:attrName>ppt_w</p:attrName>
                                        </p:attrNameLst>
                                      </p:cBhvr>
                                      <p:tavLst>
                                        <p:tav tm="0">
                                          <p:val>
                                            <p:fltVal val="0"/>
                                          </p:val>
                                        </p:tav>
                                        <p:tav tm="100000">
                                          <p:val>
                                            <p:strVal val="#ppt_w"/>
                                          </p:val>
                                        </p:tav>
                                      </p:tavLst>
                                    </p:anim>
                                    <p:anim calcmode="lin" valueType="num">
                                      <p:cBhvr>
                                        <p:cTn id="12" dur="500" fill="hold"/>
                                        <p:tgtEl>
                                          <p:spTgt spid="60"/>
                                        </p:tgtEl>
                                        <p:attrNameLst>
                                          <p:attrName>ppt_h</p:attrName>
                                        </p:attrNameLst>
                                      </p:cBhvr>
                                      <p:tavLst>
                                        <p:tav tm="0">
                                          <p:val>
                                            <p:fltVal val="0"/>
                                          </p:val>
                                        </p:tav>
                                        <p:tav tm="100000">
                                          <p:val>
                                            <p:strVal val="#ppt_h"/>
                                          </p:val>
                                        </p:tav>
                                      </p:tavLst>
                                    </p:anim>
                                    <p:animEffect transition="in" filter="fade">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 calcmode="lin" valueType="num">
                                      <p:cBhvr additive="base">
                                        <p:cTn id="18" dur="500" fill="hold"/>
                                        <p:tgtEl>
                                          <p:spTgt spid="1026"/>
                                        </p:tgtEl>
                                        <p:attrNameLst>
                                          <p:attrName>ppt_x</p:attrName>
                                        </p:attrNameLst>
                                      </p:cBhvr>
                                      <p:tavLst>
                                        <p:tav tm="0">
                                          <p:val>
                                            <p:strVal val="#ppt_x"/>
                                          </p:val>
                                        </p:tav>
                                        <p:tav tm="100000">
                                          <p:val>
                                            <p:strVal val="#ppt_x"/>
                                          </p:val>
                                        </p:tav>
                                      </p:tavLst>
                                    </p:anim>
                                    <p:anim calcmode="lin" valueType="num">
                                      <p:cBhvr additive="base">
                                        <p:cTn id="19"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5228557" y="2107179"/>
            <a:ext cx="6237621" cy="376259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#include&lt;iostream&gt;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#include&lt;</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&gt;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using namespace std;</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struct Student	// Student</a:t>
            </a:r>
            <a:r>
              <a:rPr lang="zh-CN" altLang="en-US" sz="2400" dirty="0">
                <a:latin typeface="Times New Roman" panose="02020603050405020304" pitchFamily="18" charset="0"/>
                <a:cs typeface="Times New Roman" panose="02020603050405020304" pitchFamily="18" charset="0"/>
              </a:rPr>
              <a:t>结构体类型定义</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char num[10];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char name[20];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int score;</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29" name="组合 28"/>
          <p:cNvGrpSpPr/>
          <p:nvPr/>
        </p:nvGrpSpPr>
        <p:grpSpPr>
          <a:xfrm>
            <a:off x="1030281" y="2196101"/>
            <a:ext cx="3893815" cy="3893820"/>
            <a:chOff x="1266888" y="1548243"/>
            <a:chExt cx="3893815" cy="3893820"/>
          </a:xfrm>
        </p:grpSpPr>
        <p:sp>
          <p:nvSpPr>
            <p:cNvPr id="30" name="椭圆 29"/>
            <p:cNvSpPr/>
            <p:nvPr/>
          </p:nvSpPr>
          <p:spPr>
            <a:xfrm rot="16200000">
              <a:off x="1266886" y="1548245"/>
              <a:ext cx="3893820" cy="3893815"/>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507983" y="2427174"/>
              <a:ext cx="3483504" cy="2308324"/>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程序首先将</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名学生的学号、姓名和成绩写入二进制文件</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studentinfo.dat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中，然后将该文件中的数据读到结构体数组中，并将其输出到屏幕上。</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2" name="组合 31"/>
          <p:cNvGrpSpPr/>
          <p:nvPr/>
        </p:nvGrpSpPr>
        <p:grpSpPr>
          <a:xfrm>
            <a:off x="1339435" y="2194265"/>
            <a:ext cx="882602" cy="882603"/>
            <a:chOff x="777424" y="1659420"/>
            <a:chExt cx="779195" cy="779196"/>
          </a:xfrm>
        </p:grpSpPr>
        <p:grpSp>
          <p:nvGrpSpPr>
            <p:cNvPr id="33" name="组合 32"/>
            <p:cNvGrpSpPr/>
            <p:nvPr/>
          </p:nvGrpSpPr>
          <p:grpSpPr>
            <a:xfrm>
              <a:off x="777424" y="1659420"/>
              <a:ext cx="779195" cy="779196"/>
              <a:chOff x="2124362" y="2491950"/>
              <a:chExt cx="779195" cy="779196"/>
            </a:xfrm>
          </p:grpSpPr>
          <p:sp>
            <p:nvSpPr>
              <p:cNvPr id="35" name="椭圆 34"/>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7" name="组合 36"/>
              <p:cNvGrpSpPr/>
              <p:nvPr/>
            </p:nvGrpSpPr>
            <p:grpSpPr>
              <a:xfrm>
                <a:off x="2167109" y="2534697"/>
                <a:ext cx="693703" cy="693701"/>
                <a:chOff x="1187907" y="1083137"/>
                <a:chExt cx="850422" cy="850420"/>
              </a:xfrm>
            </p:grpSpPr>
            <p:sp>
              <p:nvSpPr>
                <p:cNvPr id="44" name="弧形 43"/>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8" name="弧形 47"/>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p>
              </p:txBody>
            </p:sp>
          </p:grpSp>
          <p:grpSp>
            <p:nvGrpSpPr>
              <p:cNvPr id="38" name="组合 37"/>
              <p:cNvGrpSpPr/>
              <p:nvPr/>
            </p:nvGrpSpPr>
            <p:grpSpPr>
              <a:xfrm>
                <a:off x="2167109" y="2534697"/>
                <a:ext cx="693703" cy="693701"/>
                <a:chOff x="1187907" y="1083137"/>
                <a:chExt cx="850422" cy="850420"/>
              </a:xfrm>
            </p:grpSpPr>
            <p:sp>
              <p:nvSpPr>
                <p:cNvPr id="39" name="弧形 38"/>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40" name="弧形 39"/>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grpSp>
        <p:sp>
          <p:nvSpPr>
            <p:cNvPr id="34" name="矩形 33"/>
            <p:cNvSpPr/>
            <p:nvPr/>
          </p:nvSpPr>
          <p:spPr>
            <a:xfrm>
              <a:off x="878938" y="1847823"/>
              <a:ext cx="570606" cy="407576"/>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5</a:t>
              </a:r>
              <a:endParaRPr lang="zh-CN" altLang="en-US" sz="2400" dirty="0">
                <a:solidFill>
                  <a:srgbClr val="0070C0"/>
                </a:solidFill>
              </a:endParaRPr>
            </a:p>
          </p:txBody>
        </p:sp>
      </p:grpSp>
      <p:grpSp>
        <p:nvGrpSpPr>
          <p:cNvPr id="41" name="组合 40"/>
          <p:cNvGrpSpPr/>
          <p:nvPr/>
        </p:nvGrpSpPr>
        <p:grpSpPr>
          <a:xfrm>
            <a:off x="549001" y="555626"/>
            <a:ext cx="4728393" cy="876848"/>
            <a:chOff x="326687" y="247818"/>
            <a:chExt cx="4861582" cy="725466"/>
          </a:xfrm>
        </p:grpSpPr>
        <p:sp>
          <p:nvSpPr>
            <p:cNvPr id="49" name="文本框 48"/>
            <p:cNvSpPr txBox="1"/>
            <p:nvPr/>
          </p:nvSpPr>
          <p:spPr bwMode="auto">
            <a:xfrm>
              <a:off x="1144627" y="398676"/>
              <a:ext cx="360948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cs typeface="Times New Roman" panose="02020603050405020304" pitchFamily="18" charset="0"/>
                </a:rPr>
                <a:t>按数据块进行输入输出</a:t>
              </a:r>
              <a:endParaRPr lang="zh-CN" altLang="en-US" sz="2400" kern="0" dirty="0">
                <a:solidFill>
                  <a:srgbClr val="0070C0"/>
                </a:solidFill>
                <a:latin typeface="+mn-ea"/>
                <a:cs typeface="Times New Roman" panose="02020603050405020304" pitchFamily="18" charset="0"/>
              </a:endParaRPr>
            </a:p>
          </p:txBody>
        </p:sp>
        <p:grpSp>
          <p:nvGrpSpPr>
            <p:cNvPr id="50" name="组合 49"/>
            <p:cNvGrpSpPr/>
            <p:nvPr/>
          </p:nvGrpSpPr>
          <p:grpSpPr>
            <a:xfrm>
              <a:off x="326687" y="247818"/>
              <a:ext cx="4861582" cy="725466"/>
              <a:chOff x="326687" y="247818"/>
              <a:chExt cx="4861582" cy="725466"/>
            </a:xfrm>
          </p:grpSpPr>
          <p:grpSp>
            <p:nvGrpSpPr>
              <p:cNvPr id="51" name="组合 50"/>
              <p:cNvGrpSpPr/>
              <p:nvPr/>
            </p:nvGrpSpPr>
            <p:grpSpPr>
              <a:xfrm>
                <a:off x="349799" y="247818"/>
                <a:ext cx="4791980" cy="261575"/>
                <a:chOff x="349799" y="247818"/>
                <a:chExt cx="4791980" cy="261575"/>
              </a:xfrm>
            </p:grpSpPr>
            <p:cxnSp>
              <p:nvCxnSpPr>
                <p:cNvPr id="85" name="直接连接符 8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9" name="任意多边形: 形状 8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cs typeface="Times New Roman" panose="02020603050405020304" pitchFamily="18" charset="0"/>
                  </a:endParaRPr>
                </a:p>
              </p:txBody>
            </p:sp>
            <p:sp>
              <p:nvSpPr>
                <p:cNvPr id="90" name="任意多边形: 形状 8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71" name="组合 70"/>
              <p:cNvGrpSpPr/>
              <p:nvPr/>
            </p:nvGrpSpPr>
            <p:grpSpPr>
              <a:xfrm>
                <a:off x="349799" y="711709"/>
                <a:ext cx="4815092" cy="261575"/>
                <a:chOff x="358852" y="925118"/>
                <a:chExt cx="4815092" cy="261575"/>
              </a:xfrm>
            </p:grpSpPr>
            <p:cxnSp>
              <p:nvCxnSpPr>
                <p:cNvPr id="78" name="直接连接符 7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3" name="任意多边形: 形状 8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cs typeface="Times New Roman" panose="02020603050405020304" pitchFamily="18" charset="0"/>
                  </a:endParaRPr>
                </a:p>
              </p:txBody>
            </p:sp>
            <p:sp>
              <p:nvSpPr>
                <p:cNvPr id="84" name="任意多边形: 形状 8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72" name="组合 71"/>
              <p:cNvGrpSpPr/>
              <p:nvPr/>
            </p:nvGrpSpPr>
            <p:grpSpPr>
              <a:xfrm>
                <a:off x="5138963" y="489126"/>
                <a:ext cx="49306" cy="329693"/>
                <a:chOff x="5138963" y="489126"/>
                <a:chExt cx="49306" cy="329693"/>
              </a:xfrm>
            </p:grpSpPr>
            <p:sp>
              <p:nvSpPr>
                <p:cNvPr id="76" name="椭圆 7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77" name="椭圆 7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nvGrpSpPr>
              <p:cNvPr id="73" name="组合 72"/>
              <p:cNvGrpSpPr/>
              <p:nvPr/>
            </p:nvGrpSpPr>
            <p:grpSpPr>
              <a:xfrm>
                <a:off x="326687" y="399838"/>
                <a:ext cx="49306" cy="329693"/>
                <a:chOff x="5138963" y="489126"/>
                <a:chExt cx="49306" cy="329693"/>
              </a:xfrm>
            </p:grpSpPr>
            <p:sp>
              <p:nvSpPr>
                <p:cNvPr id="74" name="椭圆 7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75" name="椭圆 7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par>
                                <p:cTn id="14" presetID="23" presetClass="entr" presetSubtype="288"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500" fill="hold"/>
                                        <p:tgtEl>
                                          <p:spTgt spid="32"/>
                                        </p:tgtEl>
                                        <p:attrNameLst>
                                          <p:attrName>ppt_w</p:attrName>
                                        </p:attrNameLst>
                                      </p:cBhvr>
                                      <p:tavLst>
                                        <p:tav tm="0">
                                          <p:val>
                                            <p:strVal val="4/3*#ppt_w"/>
                                          </p:val>
                                        </p:tav>
                                        <p:tav tm="100000">
                                          <p:val>
                                            <p:strVal val="#ppt_w"/>
                                          </p:val>
                                        </p:tav>
                                      </p:tavLst>
                                    </p:anim>
                                    <p:anim calcmode="lin" valueType="num">
                                      <p:cBhvr>
                                        <p:cTn id="17" dur="500" fill="hold"/>
                                        <p:tgtEl>
                                          <p:spTgt spid="32"/>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1960111" y="1496390"/>
            <a:ext cx="9256529" cy="505245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int main()</a:t>
            </a:r>
            <a:endParaRPr lang="en-US" altLang="zh-CN" sz="24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Student </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[3] = </a:t>
            </a:r>
            <a:endParaRPr lang="en-US" altLang="zh-CN" sz="24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{"1210101", "</a:t>
            </a:r>
            <a:r>
              <a:rPr lang="zh-CN" altLang="en-US" sz="2400" dirty="0">
                <a:latin typeface="Times New Roman" panose="02020603050405020304" pitchFamily="18" charset="0"/>
                <a:cs typeface="Times New Roman" panose="02020603050405020304" pitchFamily="18" charset="0"/>
              </a:rPr>
              <a:t>张三</a:t>
            </a:r>
            <a:r>
              <a:rPr lang="en-US" altLang="zh-CN" sz="2400" dirty="0">
                <a:latin typeface="Times New Roman" panose="02020603050405020304" pitchFamily="18" charset="0"/>
                <a:cs typeface="Times New Roman" panose="02020603050405020304" pitchFamily="18" charset="0"/>
              </a:rPr>
              <a:t>", 618},</a:t>
            </a:r>
            <a:endParaRPr lang="en-US" altLang="zh-CN" sz="24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{"1210102", "</a:t>
            </a:r>
            <a:r>
              <a:rPr lang="zh-CN" altLang="en-US" sz="2400" dirty="0">
                <a:latin typeface="Times New Roman" panose="02020603050405020304" pitchFamily="18" charset="0"/>
                <a:cs typeface="Times New Roman" panose="02020603050405020304" pitchFamily="18" charset="0"/>
              </a:rPr>
              <a:t>李四</a:t>
            </a:r>
            <a:r>
              <a:rPr lang="en-US" altLang="zh-CN" sz="2400" dirty="0">
                <a:latin typeface="Times New Roman" panose="02020603050405020304" pitchFamily="18" charset="0"/>
                <a:cs typeface="Times New Roman" panose="02020603050405020304" pitchFamily="18" charset="0"/>
              </a:rPr>
              <a:t>", 625},</a:t>
            </a:r>
            <a:endParaRPr lang="en-US" altLang="zh-CN" sz="24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{"1210103", "</a:t>
            </a:r>
            <a:r>
              <a:rPr lang="zh-CN" altLang="en-US" sz="2400" dirty="0">
                <a:latin typeface="Times New Roman" panose="02020603050405020304" pitchFamily="18" charset="0"/>
                <a:cs typeface="Times New Roman" panose="02020603050405020304" pitchFamily="18" charset="0"/>
              </a:rPr>
              <a:t>王五</a:t>
            </a:r>
            <a:r>
              <a:rPr lang="en-US" altLang="zh-CN" sz="2400" dirty="0">
                <a:latin typeface="Times New Roman" panose="02020603050405020304" pitchFamily="18" charset="0"/>
                <a:cs typeface="Times New Roman" panose="02020603050405020304" pitchFamily="18" charset="0"/>
              </a:rPr>
              <a:t>", 612}</a:t>
            </a:r>
            <a:endParaRPr lang="en-US" altLang="zh-CN" sz="24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iofile</a:t>
            </a:r>
            <a:r>
              <a:rPr lang="en-US" altLang="zh-CN" sz="2400" dirty="0">
                <a:latin typeface="Times New Roman" panose="02020603050405020304" pitchFamily="18" charset="0"/>
                <a:cs typeface="Times New Roman" panose="02020603050405020304" pitchFamily="18" charset="0"/>
              </a:rPr>
              <a:t>("studentinfo.dat", </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::binary | </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::out); </a:t>
            </a:r>
            <a:endParaRPr lang="en-US" altLang="zh-CN" sz="24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iofile.is_open</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以写方式打开二进制文件</a:t>
            </a:r>
            <a:r>
              <a:rPr lang="en-US" altLang="zh-CN" sz="2400" dirty="0">
                <a:latin typeface="Times New Roman" panose="02020603050405020304" pitchFamily="18" charset="0"/>
                <a:cs typeface="Times New Roman" panose="02020603050405020304" pitchFamily="18" charset="0"/>
              </a:rPr>
              <a:t>studentinfo.dat</a:t>
            </a:r>
            <a:r>
              <a:rPr lang="zh-CN" altLang="en-US" sz="2400" dirty="0">
                <a:latin typeface="Times New Roman" panose="02020603050405020304" pitchFamily="18" charset="0"/>
                <a:cs typeface="Times New Roman" panose="02020603050405020304" pitchFamily="18" charset="0"/>
              </a:rPr>
              <a:t>失败！</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p:grpSp>
        <p:nvGrpSpPr>
          <p:cNvPr id="27" name="组合 40"/>
          <p:cNvGrpSpPr/>
          <p:nvPr/>
        </p:nvGrpSpPr>
        <p:grpSpPr>
          <a:xfrm>
            <a:off x="549001" y="555626"/>
            <a:ext cx="4728393" cy="876848"/>
            <a:chOff x="326687" y="247818"/>
            <a:chExt cx="4861582" cy="725466"/>
          </a:xfrm>
        </p:grpSpPr>
        <p:sp>
          <p:nvSpPr>
            <p:cNvPr id="42" name="文本框 48"/>
            <p:cNvSpPr txBox="1"/>
            <p:nvPr/>
          </p:nvSpPr>
          <p:spPr bwMode="auto">
            <a:xfrm>
              <a:off x="1144627" y="398676"/>
              <a:ext cx="360948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cs typeface="Times New Roman" panose="02020603050405020304" pitchFamily="18" charset="0"/>
                </a:rPr>
                <a:t>按数据块进行输入输出</a:t>
              </a:r>
              <a:endParaRPr lang="zh-CN" altLang="en-US" sz="2400" kern="0" dirty="0">
                <a:solidFill>
                  <a:srgbClr val="0070C0"/>
                </a:solidFill>
                <a:latin typeface="+mn-ea"/>
                <a:cs typeface="Times New Roman" panose="02020603050405020304" pitchFamily="18" charset="0"/>
              </a:endParaRPr>
            </a:p>
          </p:txBody>
        </p:sp>
        <p:grpSp>
          <p:nvGrpSpPr>
            <p:cNvPr id="43" name="组合 49"/>
            <p:cNvGrpSpPr/>
            <p:nvPr/>
          </p:nvGrpSpPr>
          <p:grpSpPr>
            <a:xfrm>
              <a:off x="326687" y="247818"/>
              <a:ext cx="4861582" cy="725466"/>
              <a:chOff x="326687" y="247818"/>
              <a:chExt cx="4861582" cy="725466"/>
            </a:xfrm>
          </p:grpSpPr>
          <p:grpSp>
            <p:nvGrpSpPr>
              <p:cNvPr id="45" name="组合 50"/>
              <p:cNvGrpSpPr/>
              <p:nvPr/>
            </p:nvGrpSpPr>
            <p:grpSpPr>
              <a:xfrm>
                <a:off x="349799" y="247818"/>
                <a:ext cx="4791980" cy="261575"/>
                <a:chOff x="349799" y="247818"/>
                <a:chExt cx="4791980" cy="261575"/>
              </a:xfrm>
            </p:grpSpPr>
            <p:cxnSp>
              <p:nvCxnSpPr>
                <p:cNvPr id="64" name="直接连接符 8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8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8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8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8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cs typeface="Times New Roman" panose="02020603050405020304" pitchFamily="18" charset="0"/>
                  </a:endParaRPr>
                </a:p>
              </p:txBody>
            </p:sp>
            <p:sp>
              <p:nvSpPr>
                <p:cNvPr id="69" name="任意多边形: 形状 8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46" name="组合 70"/>
              <p:cNvGrpSpPr/>
              <p:nvPr/>
            </p:nvGrpSpPr>
            <p:grpSpPr>
              <a:xfrm>
                <a:off x="349799" y="711709"/>
                <a:ext cx="4815092" cy="261575"/>
                <a:chOff x="358852" y="925118"/>
                <a:chExt cx="4815092" cy="261575"/>
              </a:xfrm>
            </p:grpSpPr>
            <p:cxnSp>
              <p:nvCxnSpPr>
                <p:cNvPr id="57" name="直接连接符 7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7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7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8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8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8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cs typeface="Times New Roman" panose="02020603050405020304" pitchFamily="18" charset="0"/>
                  </a:endParaRPr>
                </a:p>
              </p:txBody>
            </p:sp>
            <p:sp>
              <p:nvSpPr>
                <p:cNvPr id="63" name="任意多边形: 形状 8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47" name="组合 71"/>
              <p:cNvGrpSpPr/>
              <p:nvPr/>
            </p:nvGrpSpPr>
            <p:grpSpPr>
              <a:xfrm>
                <a:off x="5138963" y="489126"/>
                <a:ext cx="49306" cy="329693"/>
                <a:chOff x="5138963" y="489126"/>
                <a:chExt cx="49306" cy="329693"/>
              </a:xfrm>
            </p:grpSpPr>
            <p:sp>
              <p:nvSpPr>
                <p:cNvPr id="55" name="椭圆 7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56" name="椭圆 7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nvGrpSpPr>
              <p:cNvPr id="52" name="组合 72"/>
              <p:cNvGrpSpPr/>
              <p:nvPr/>
            </p:nvGrpSpPr>
            <p:grpSpPr>
              <a:xfrm>
                <a:off x="326687" y="399838"/>
                <a:ext cx="49306" cy="329693"/>
                <a:chOff x="5138963" y="489126"/>
                <a:chExt cx="49306" cy="329693"/>
              </a:xfrm>
            </p:grpSpPr>
            <p:sp>
              <p:nvSpPr>
                <p:cNvPr id="53" name="椭圆 7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54" name="椭圆 7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1908648" y="1994264"/>
            <a:ext cx="8454552" cy="434592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for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&lt;3;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将第</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名学生的数据写入文件</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iofile.write</a:t>
            </a:r>
            <a:r>
              <a:rPr lang="en-US" altLang="zh-CN" sz="2400" dirty="0">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char*</a:t>
            </a:r>
            <a:r>
              <a:rPr lang="en-US" altLang="zh-CN" sz="2400" dirty="0">
                <a:latin typeface="Times New Roman" panose="02020603050405020304" pitchFamily="18" charset="0"/>
                <a:cs typeface="Times New Roman" panose="02020603050405020304" pitchFamily="18" charset="0"/>
              </a:rPr>
              <a:t>)&amp;</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[i], </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(Student));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iofile.close</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iofile.open</a:t>
            </a:r>
            <a:r>
              <a:rPr lang="en-US" altLang="zh-CN" sz="2400" dirty="0">
                <a:latin typeface="Times New Roman" panose="02020603050405020304" pitchFamily="18" charset="0"/>
                <a:cs typeface="Times New Roman" panose="02020603050405020304" pitchFamily="18" charset="0"/>
              </a:rPr>
              <a:t>("studentinfo.dat", </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binary|ios</a:t>
            </a:r>
            <a:r>
              <a:rPr lang="en-US" altLang="zh-CN" sz="2400" dirty="0">
                <a:latin typeface="Times New Roman" panose="02020603050405020304" pitchFamily="18" charset="0"/>
                <a:cs typeface="Times New Roman" panose="02020603050405020304" pitchFamily="18" charset="0"/>
              </a:rPr>
              <a:t>::in);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iofile.is_open</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以读方式打开二进制文件</a:t>
            </a:r>
            <a:r>
              <a:rPr lang="en-US" altLang="zh-CN" sz="2400" dirty="0">
                <a:latin typeface="Times New Roman" panose="02020603050405020304" pitchFamily="18" charset="0"/>
                <a:cs typeface="Times New Roman" panose="02020603050405020304" pitchFamily="18" charset="0"/>
              </a:rPr>
              <a:t>studentinfo.dat</a:t>
            </a:r>
            <a:r>
              <a:rPr lang="zh-CN" altLang="en-US" sz="2400" dirty="0">
                <a:latin typeface="Times New Roman" panose="02020603050405020304" pitchFamily="18" charset="0"/>
                <a:cs typeface="Times New Roman" panose="02020603050405020304" pitchFamily="18" charset="0"/>
              </a:rPr>
              <a:t>失败！</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000" dirty="0">
                <a:solidFill>
                  <a:schemeClr val="tx2"/>
                </a:solidFill>
                <a:latin typeface="Times New Roman" panose="02020603050405020304" pitchFamily="18" charset="0"/>
                <a:cs typeface="Times New Roman" panose="02020603050405020304" pitchFamily="18" charset="0"/>
              </a:rPr>
              <a:t>	</a:t>
            </a:r>
            <a:endParaRPr lang="en-US" altLang="zh-CN" sz="2000" dirty="0">
              <a:solidFill>
                <a:schemeClr val="tx2"/>
              </a:solidFill>
              <a:latin typeface="Times New Roman" panose="02020603050405020304" pitchFamily="18" charset="0"/>
              <a:cs typeface="Times New Roman" panose="02020603050405020304" pitchFamily="18" charset="0"/>
            </a:endParaRPr>
          </a:p>
        </p:txBody>
      </p:sp>
      <p:grpSp>
        <p:nvGrpSpPr>
          <p:cNvPr id="27" name="组合 40"/>
          <p:cNvGrpSpPr/>
          <p:nvPr/>
        </p:nvGrpSpPr>
        <p:grpSpPr>
          <a:xfrm>
            <a:off x="549001" y="555626"/>
            <a:ext cx="4728393" cy="876848"/>
            <a:chOff x="326687" y="247818"/>
            <a:chExt cx="4861582" cy="725466"/>
          </a:xfrm>
        </p:grpSpPr>
        <p:sp>
          <p:nvSpPr>
            <p:cNvPr id="42" name="文本框 48"/>
            <p:cNvSpPr txBox="1"/>
            <p:nvPr/>
          </p:nvSpPr>
          <p:spPr bwMode="auto">
            <a:xfrm>
              <a:off x="1144627" y="398676"/>
              <a:ext cx="360948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cs typeface="Times New Roman" panose="02020603050405020304" pitchFamily="18" charset="0"/>
                </a:rPr>
                <a:t>按数据块进行输入输出</a:t>
              </a:r>
              <a:endParaRPr lang="zh-CN" altLang="en-US" sz="2400" kern="0" dirty="0">
                <a:solidFill>
                  <a:srgbClr val="0070C0"/>
                </a:solidFill>
                <a:latin typeface="+mn-ea"/>
                <a:cs typeface="Times New Roman" panose="02020603050405020304" pitchFamily="18" charset="0"/>
              </a:endParaRPr>
            </a:p>
          </p:txBody>
        </p:sp>
        <p:grpSp>
          <p:nvGrpSpPr>
            <p:cNvPr id="43" name="组合 49"/>
            <p:cNvGrpSpPr/>
            <p:nvPr/>
          </p:nvGrpSpPr>
          <p:grpSpPr>
            <a:xfrm>
              <a:off x="326687" y="247818"/>
              <a:ext cx="4861582" cy="725466"/>
              <a:chOff x="326687" y="247818"/>
              <a:chExt cx="4861582" cy="725466"/>
            </a:xfrm>
          </p:grpSpPr>
          <p:grpSp>
            <p:nvGrpSpPr>
              <p:cNvPr id="45" name="组合 50"/>
              <p:cNvGrpSpPr/>
              <p:nvPr/>
            </p:nvGrpSpPr>
            <p:grpSpPr>
              <a:xfrm>
                <a:off x="349799" y="247818"/>
                <a:ext cx="4791980" cy="261575"/>
                <a:chOff x="349799" y="247818"/>
                <a:chExt cx="4791980" cy="261575"/>
              </a:xfrm>
            </p:grpSpPr>
            <p:cxnSp>
              <p:nvCxnSpPr>
                <p:cNvPr id="64" name="直接连接符 8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8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8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8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8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cs typeface="Times New Roman" panose="02020603050405020304" pitchFamily="18" charset="0"/>
                  </a:endParaRPr>
                </a:p>
              </p:txBody>
            </p:sp>
            <p:sp>
              <p:nvSpPr>
                <p:cNvPr id="69" name="任意多边形: 形状 8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46" name="组合 70"/>
              <p:cNvGrpSpPr/>
              <p:nvPr/>
            </p:nvGrpSpPr>
            <p:grpSpPr>
              <a:xfrm>
                <a:off x="349799" y="711709"/>
                <a:ext cx="4815092" cy="261575"/>
                <a:chOff x="358852" y="925118"/>
                <a:chExt cx="4815092" cy="261575"/>
              </a:xfrm>
            </p:grpSpPr>
            <p:cxnSp>
              <p:nvCxnSpPr>
                <p:cNvPr id="57" name="直接连接符 7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7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7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8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8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8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cs typeface="Times New Roman" panose="02020603050405020304" pitchFamily="18" charset="0"/>
                  </a:endParaRPr>
                </a:p>
              </p:txBody>
            </p:sp>
            <p:sp>
              <p:nvSpPr>
                <p:cNvPr id="63" name="任意多边形: 形状 8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47" name="组合 71"/>
              <p:cNvGrpSpPr/>
              <p:nvPr/>
            </p:nvGrpSpPr>
            <p:grpSpPr>
              <a:xfrm>
                <a:off x="5138963" y="489126"/>
                <a:ext cx="49306" cy="329693"/>
                <a:chOff x="5138963" y="489126"/>
                <a:chExt cx="49306" cy="329693"/>
              </a:xfrm>
            </p:grpSpPr>
            <p:sp>
              <p:nvSpPr>
                <p:cNvPr id="55" name="椭圆 7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56" name="椭圆 7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nvGrpSpPr>
              <p:cNvPr id="52" name="组合 72"/>
              <p:cNvGrpSpPr/>
              <p:nvPr/>
            </p:nvGrpSpPr>
            <p:grpSpPr>
              <a:xfrm>
                <a:off x="326687" y="399838"/>
                <a:ext cx="49306" cy="329693"/>
                <a:chOff x="5138963" y="489126"/>
                <a:chExt cx="49306" cy="329693"/>
              </a:xfrm>
            </p:grpSpPr>
            <p:sp>
              <p:nvSpPr>
                <p:cNvPr id="53" name="椭圆 7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54" name="椭圆 7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p:cNvSpPr txBox="1">
            <a:spLocks noChangeArrowheads="1"/>
          </p:cNvSpPr>
          <p:nvPr/>
        </p:nvSpPr>
        <p:spPr>
          <a:xfrm>
            <a:off x="1908648" y="1669820"/>
            <a:ext cx="8199042" cy="477486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名学生数据一次性读入到内存中</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iofile.read</a:t>
            </a:r>
            <a:r>
              <a:rPr lang="en-US" altLang="zh-CN" sz="2400" dirty="0">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char*)</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for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&lt;3;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"&lt;&lt;i+1&lt;&lt;"</a:t>
            </a:r>
            <a:r>
              <a:rPr lang="zh-CN" altLang="en-US" sz="2400" dirty="0">
                <a:latin typeface="Times New Roman" panose="02020603050405020304" pitchFamily="18" charset="0"/>
                <a:cs typeface="Times New Roman" panose="02020603050405020304" pitchFamily="18" charset="0"/>
              </a:rPr>
              <a:t>名学生的学号、姓名和成绩：</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&lt;&lt;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].num&lt;&lt;","&lt;&lt;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].name&lt;&lt;","&lt;&lt;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].score&lt;&lt;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iofile.close</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关闭文件</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return 0;</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27" name="组合 40"/>
          <p:cNvGrpSpPr/>
          <p:nvPr/>
        </p:nvGrpSpPr>
        <p:grpSpPr>
          <a:xfrm>
            <a:off x="549001" y="555626"/>
            <a:ext cx="4728393" cy="876848"/>
            <a:chOff x="326687" y="247818"/>
            <a:chExt cx="4861582" cy="725466"/>
          </a:xfrm>
        </p:grpSpPr>
        <p:sp>
          <p:nvSpPr>
            <p:cNvPr id="42" name="文本框 48"/>
            <p:cNvSpPr txBox="1"/>
            <p:nvPr/>
          </p:nvSpPr>
          <p:spPr bwMode="auto">
            <a:xfrm>
              <a:off x="1144627" y="398676"/>
              <a:ext cx="360948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cs typeface="Times New Roman" panose="02020603050405020304" pitchFamily="18" charset="0"/>
                </a:rPr>
                <a:t>按数据块进行输入输出</a:t>
              </a:r>
              <a:endParaRPr lang="zh-CN" altLang="en-US" sz="2400" kern="0" dirty="0">
                <a:solidFill>
                  <a:srgbClr val="0070C0"/>
                </a:solidFill>
                <a:latin typeface="+mn-ea"/>
                <a:cs typeface="Times New Roman" panose="02020603050405020304" pitchFamily="18" charset="0"/>
              </a:endParaRPr>
            </a:p>
          </p:txBody>
        </p:sp>
        <p:grpSp>
          <p:nvGrpSpPr>
            <p:cNvPr id="43" name="组合 49"/>
            <p:cNvGrpSpPr/>
            <p:nvPr/>
          </p:nvGrpSpPr>
          <p:grpSpPr>
            <a:xfrm>
              <a:off x="326687" y="247818"/>
              <a:ext cx="4861582" cy="725466"/>
              <a:chOff x="326687" y="247818"/>
              <a:chExt cx="4861582" cy="725466"/>
            </a:xfrm>
          </p:grpSpPr>
          <p:grpSp>
            <p:nvGrpSpPr>
              <p:cNvPr id="45" name="组合 50"/>
              <p:cNvGrpSpPr/>
              <p:nvPr/>
            </p:nvGrpSpPr>
            <p:grpSpPr>
              <a:xfrm>
                <a:off x="349799" y="247818"/>
                <a:ext cx="4791980" cy="261575"/>
                <a:chOff x="349799" y="247818"/>
                <a:chExt cx="4791980" cy="261575"/>
              </a:xfrm>
            </p:grpSpPr>
            <p:cxnSp>
              <p:nvCxnSpPr>
                <p:cNvPr id="64" name="直接连接符 8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8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8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8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8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cs typeface="Times New Roman" panose="02020603050405020304" pitchFamily="18" charset="0"/>
                  </a:endParaRPr>
                </a:p>
              </p:txBody>
            </p:sp>
            <p:sp>
              <p:nvSpPr>
                <p:cNvPr id="69" name="任意多边形: 形状 8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46" name="组合 70"/>
              <p:cNvGrpSpPr/>
              <p:nvPr/>
            </p:nvGrpSpPr>
            <p:grpSpPr>
              <a:xfrm>
                <a:off x="349799" y="711709"/>
                <a:ext cx="4815092" cy="261575"/>
                <a:chOff x="358852" y="925118"/>
                <a:chExt cx="4815092" cy="261575"/>
              </a:xfrm>
            </p:grpSpPr>
            <p:cxnSp>
              <p:nvCxnSpPr>
                <p:cNvPr id="57" name="直接连接符 7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7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7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8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8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8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cs typeface="Times New Roman" panose="02020603050405020304" pitchFamily="18" charset="0"/>
                  </a:endParaRPr>
                </a:p>
              </p:txBody>
            </p:sp>
            <p:sp>
              <p:nvSpPr>
                <p:cNvPr id="63" name="任意多边形: 形状 8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47" name="组合 71"/>
              <p:cNvGrpSpPr/>
              <p:nvPr/>
            </p:nvGrpSpPr>
            <p:grpSpPr>
              <a:xfrm>
                <a:off x="5138963" y="489126"/>
                <a:ext cx="49306" cy="329693"/>
                <a:chOff x="5138963" y="489126"/>
                <a:chExt cx="49306" cy="329693"/>
              </a:xfrm>
            </p:grpSpPr>
            <p:sp>
              <p:nvSpPr>
                <p:cNvPr id="55" name="椭圆 7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56" name="椭圆 7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nvGrpSpPr>
              <p:cNvPr id="52" name="组合 72"/>
              <p:cNvGrpSpPr/>
              <p:nvPr/>
            </p:nvGrpSpPr>
            <p:grpSpPr>
              <a:xfrm>
                <a:off x="326687" y="399838"/>
                <a:ext cx="49306" cy="329693"/>
                <a:chOff x="5138963" y="489126"/>
                <a:chExt cx="49306" cy="329693"/>
              </a:xfrm>
            </p:grpSpPr>
            <p:sp>
              <p:nvSpPr>
                <p:cNvPr id="53" name="椭圆 7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54" name="椭圆 7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gr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89034" y="4655003"/>
            <a:ext cx="60102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 calcmode="lin" valueType="num">
                                      <p:cBhvr additive="base">
                                        <p:cTn id="18" dur="500" fill="hold"/>
                                        <p:tgtEl>
                                          <p:spTgt spid="2050"/>
                                        </p:tgtEl>
                                        <p:attrNameLst>
                                          <p:attrName>ppt_x</p:attrName>
                                        </p:attrNameLst>
                                      </p:cBhvr>
                                      <p:tavLst>
                                        <p:tav tm="0">
                                          <p:val>
                                            <p:strVal val="#ppt_x"/>
                                          </p:val>
                                        </p:tav>
                                        <p:tav tm="100000">
                                          <p:val>
                                            <p:strVal val="#ppt_x"/>
                                          </p:val>
                                        </p:tav>
                                      </p:tavLst>
                                    </p:anim>
                                    <p:anim calcmode="lin" valueType="num">
                                      <p:cBhvr additive="base">
                                        <p:cTn id="19"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03055" y="1948848"/>
            <a:ext cx="9982139" cy="3849452"/>
          </a:xfrm>
          <a:prstGeom prst="rect">
            <a:avLst/>
          </a:prstGeom>
        </p:spPr>
        <p:txBody>
          <a:bodyPr wrap="square">
            <a:spAutoFit/>
          </a:bodyPr>
          <a:lstStyle/>
          <a:p>
            <a:pPr marL="457200" indent="-457200" algn="just" hangingPunct="0">
              <a:lnSpc>
                <a:spcPct val="114000"/>
              </a:lnSpc>
              <a:buClr>
                <a:srgbClr val="44546A"/>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输出流类</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iostream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是对</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类和</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ostream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类进行多继承得到的派生类，同时具有输入、输出功能。</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hangingPunct="0">
              <a:lnSpc>
                <a:spcPct val="114000"/>
              </a:lnSpc>
              <a:buClr>
                <a:srgbClr val="44546A"/>
              </a:buClr>
              <a:buFont typeface="Wingdings" panose="05000000000000000000" pitchFamily="2" charset="2"/>
              <a:buChar char="Ø"/>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ifstream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类是</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类的派生类，用于支持从磁盘文件的输入操作（即从文件中读取数据到内存中）</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hangingPunct="0">
              <a:lnSpc>
                <a:spcPct val="114000"/>
              </a:lnSpc>
              <a:buClr>
                <a:srgbClr val="44546A"/>
              </a:buClr>
              <a:buFont typeface="Wingdings" panose="05000000000000000000" pitchFamily="2" charset="2"/>
              <a:buChar char="Ø"/>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ofstream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类是</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ostream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类的派生类，用于支持向磁盘文件的输出操作（即将内存中的数据写入到文件中）；</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hangingPunct="0">
              <a:lnSpc>
                <a:spcPct val="114000"/>
              </a:lnSpc>
              <a:buClr>
                <a:srgbClr val="44546A"/>
              </a:buClr>
              <a:buFont typeface="Wingdings" panose="05000000000000000000" pitchFamily="2" charset="2"/>
              <a:buChar char="Ø"/>
            </a:pP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fstream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类是</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iostream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类的派生类，支持磁盘文件的输入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输出操作。</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hangingPunct="0">
              <a:lnSpc>
                <a:spcPct val="114000"/>
              </a:lnSpc>
              <a:buClr>
                <a:srgbClr val="44546A"/>
              </a:buCl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编写程序时，如果使用输入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输出操作，则需要包含头文件</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iostream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；如果使用文件输入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输出操作，则需要包含头文件</a:t>
            </a:r>
            <a:r>
              <a:rPr lang="en-US" altLang="zh-CN" sz="2400"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fstream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p:cNvGrpSpPr/>
          <p:nvPr/>
        </p:nvGrpSpPr>
        <p:grpSpPr>
          <a:xfrm>
            <a:off x="549001" y="555626"/>
            <a:ext cx="5578435" cy="876848"/>
            <a:chOff x="326687" y="247818"/>
            <a:chExt cx="4861582" cy="725466"/>
          </a:xfrm>
        </p:grpSpPr>
        <p:sp>
          <p:nvSpPr>
            <p:cNvPr id="29" name="文本框 28"/>
            <p:cNvSpPr txBox="1"/>
            <p:nvPr/>
          </p:nvSpPr>
          <p:spPr bwMode="auto">
            <a:xfrm>
              <a:off x="679585" y="404982"/>
              <a:ext cx="43347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err="1">
                  <a:solidFill>
                    <a:srgbClr val="0070C0"/>
                  </a:solidFill>
                  <a:latin typeface="Times New Roman" panose="02020603050405020304" pitchFamily="18" charset="0"/>
                  <a:cs typeface="Times New Roman" panose="02020603050405020304" pitchFamily="18" charset="0"/>
                </a:rPr>
                <a:t>cout</a:t>
              </a:r>
              <a:r>
                <a:rPr lang="zh-CN" altLang="en-US" sz="2400" kern="0" dirty="0">
                  <a:solidFill>
                    <a:srgbClr val="0070C0"/>
                  </a:solidFill>
                  <a:latin typeface="Times New Roman" panose="02020603050405020304" pitchFamily="18" charset="0"/>
                  <a:cs typeface="Times New Roman" panose="02020603050405020304" pitchFamily="18" charset="0"/>
                </a:rPr>
                <a:t>和</a:t>
              </a:r>
              <a:r>
                <a:rPr lang="en-US" altLang="zh-CN" sz="2400" kern="0" dirty="0" err="1">
                  <a:solidFill>
                    <a:srgbClr val="0070C0"/>
                  </a:solidFill>
                  <a:latin typeface="Times New Roman" panose="02020603050405020304" pitchFamily="18" charset="0"/>
                  <a:cs typeface="Times New Roman" panose="02020603050405020304" pitchFamily="18" charset="0"/>
                </a:rPr>
                <a:t>cin</a:t>
              </a:r>
              <a:r>
                <a:rPr lang="zh-CN" altLang="en-US" sz="2400" kern="0" dirty="0">
                  <a:solidFill>
                    <a:srgbClr val="0070C0"/>
                  </a:solidFill>
                  <a:latin typeface="Times New Roman" panose="02020603050405020304" pitchFamily="18" charset="0"/>
                  <a:cs typeface="Times New Roman" panose="02020603050405020304" pitchFamily="18" charset="0"/>
                </a:rPr>
                <a:t>对象及插入和提取运算符</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326687" y="247818"/>
              <a:ext cx="4861582" cy="725466"/>
              <a:chOff x="326687" y="247818"/>
              <a:chExt cx="4861582" cy="725466"/>
            </a:xfrm>
          </p:grpSpPr>
          <p:grpSp>
            <p:nvGrpSpPr>
              <p:cNvPr id="31" name="组合 30"/>
              <p:cNvGrpSpPr/>
              <p:nvPr/>
            </p:nvGrpSpPr>
            <p:grpSpPr>
              <a:xfrm>
                <a:off x="349799" y="247818"/>
                <a:ext cx="4791980" cy="261575"/>
                <a:chOff x="349799" y="247818"/>
                <a:chExt cx="4791980" cy="261575"/>
              </a:xfrm>
            </p:grpSpPr>
            <p:cxnSp>
              <p:nvCxnSpPr>
                <p:cNvPr id="46" name="直接连接符 4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51" name="任意多边形: 形状 5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2" name="组合 31"/>
              <p:cNvGrpSpPr/>
              <p:nvPr/>
            </p:nvGrpSpPr>
            <p:grpSpPr>
              <a:xfrm>
                <a:off x="349799" y="711709"/>
                <a:ext cx="4815092" cy="261575"/>
                <a:chOff x="358852" y="925118"/>
                <a:chExt cx="4815092" cy="261575"/>
              </a:xfrm>
            </p:grpSpPr>
            <p:cxnSp>
              <p:nvCxnSpPr>
                <p:cNvPr id="39" name="直接连接符 3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4" name="任意多边形: 形状 4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45" name="任意多边形: 形状 4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3" name="组合 32"/>
              <p:cNvGrpSpPr/>
              <p:nvPr/>
            </p:nvGrpSpPr>
            <p:grpSpPr>
              <a:xfrm>
                <a:off x="5138963" y="489126"/>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26687" y="399838"/>
                <a:ext cx="49306" cy="329693"/>
                <a:chOff x="5138963" y="489126"/>
                <a:chExt cx="49306" cy="329693"/>
              </a:xfrm>
            </p:grpSpPr>
            <p:sp>
              <p:nvSpPr>
                <p:cNvPr id="35" name="椭圆 3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pic>
        <p:nvPicPr>
          <p:cNvPr id="5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33881" y="112697"/>
            <a:ext cx="42799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组合 59"/>
          <p:cNvGrpSpPr/>
          <p:nvPr/>
        </p:nvGrpSpPr>
        <p:grpSpPr>
          <a:xfrm>
            <a:off x="26895" y="1850135"/>
            <a:ext cx="6096000" cy="89647"/>
            <a:chOff x="26895" y="1676399"/>
            <a:chExt cx="6096000" cy="89647"/>
          </a:xfrm>
        </p:grpSpPr>
        <p:cxnSp>
          <p:nvCxnSpPr>
            <p:cNvPr id="54" name="直接连接符 60"/>
            <p:cNvCxnSpPr/>
            <p:nvPr/>
          </p:nvCxnSpPr>
          <p:spPr>
            <a:xfrm>
              <a:off x="26895" y="1676399"/>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61"/>
            <p:cNvCxnSpPr/>
            <p:nvPr/>
          </p:nvCxnSpPr>
          <p:spPr>
            <a:xfrm>
              <a:off x="4993342" y="1766046"/>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6" name="组合 62"/>
          <p:cNvGrpSpPr/>
          <p:nvPr/>
        </p:nvGrpSpPr>
        <p:grpSpPr>
          <a:xfrm>
            <a:off x="6069105" y="6047053"/>
            <a:ext cx="6096000" cy="89647"/>
            <a:chOff x="6069105" y="4428565"/>
            <a:chExt cx="6096000" cy="89647"/>
          </a:xfrm>
        </p:grpSpPr>
        <p:cxnSp>
          <p:nvCxnSpPr>
            <p:cNvPr id="57" name="直接连接符 63"/>
            <p:cNvCxnSpPr/>
            <p:nvPr/>
          </p:nvCxnSpPr>
          <p:spPr>
            <a:xfrm>
              <a:off x="6069105" y="4518212"/>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64"/>
            <p:cNvCxnSpPr/>
            <p:nvPr/>
          </p:nvCxnSpPr>
          <p:spPr>
            <a:xfrm>
              <a:off x="6069105" y="4428565"/>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p:tgtEl>
                                          <p:spTgt spid="53"/>
                                        </p:tgtEl>
                                        <p:attrNameLst>
                                          <p:attrName>ppt_x</p:attrName>
                                        </p:attrNameLst>
                                      </p:cBhvr>
                                      <p:tavLst>
                                        <p:tav tm="0">
                                          <p:val>
                                            <p:strVal val="#ppt_x-#ppt_w*1.125000"/>
                                          </p:val>
                                        </p:tav>
                                        <p:tav tm="100000">
                                          <p:val>
                                            <p:strVal val="#ppt_x"/>
                                          </p:val>
                                        </p:tav>
                                      </p:tavLst>
                                    </p:anim>
                                    <p:animEffect transition="in" filter="wipe(right)">
                                      <p:cBhvr>
                                        <p:cTn id="16" dur="500"/>
                                        <p:tgtEl>
                                          <p:spTgt spid="53"/>
                                        </p:tgtEl>
                                      </p:cBhvr>
                                    </p:animEffect>
                                  </p:childTnLst>
                                </p:cTn>
                              </p:par>
                              <p:par>
                                <p:cTn id="17" presetID="12" presetClass="entr" presetSubtype="2"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p:tgtEl>
                                          <p:spTgt spid="56"/>
                                        </p:tgtEl>
                                        <p:attrNameLst>
                                          <p:attrName>ppt_x</p:attrName>
                                        </p:attrNameLst>
                                      </p:cBhvr>
                                      <p:tavLst>
                                        <p:tav tm="0">
                                          <p:val>
                                            <p:strVal val="#ppt_x+#ppt_w*1.125000"/>
                                          </p:val>
                                        </p:tav>
                                        <p:tav tm="100000">
                                          <p:val>
                                            <p:strVal val="#ppt_x"/>
                                          </p:val>
                                        </p:tav>
                                      </p:tavLst>
                                    </p:anim>
                                    <p:animEffect transition="in" filter="wipe(left)">
                                      <p:cBhvr>
                                        <p:cTn id="20" dur="500"/>
                                        <p:tgtEl>
                                          <p:spTgt spid="56"/>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left)">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9">
                                            <p:txEl>
                                              <p:pRg st="0" end="0"/>
                                            </p:txEl>
                                          </p:spTgt>
                                        </p:tgtEl>
                                        <p:attrNameLst>
                                          <p:attrName>style.visibility</p:attrName>
                                        </p:attrNameLst>
                                      </p:cBhvr>
                                      <p:to>
                                        <p:strVal val="visible"/>
                                      </p:to>
                                    </p:set>
                                    <p:anim calcmode="lin" valueType="num">
                                      <p:cBhvr additive="base">
                                        <p:cTn id="29"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9">
                                            <p:txEl>
                                              <p:pRg st="1" end="1"/>
                                            </p:txEl>
                                          </p:spTgt>
                                        </p:tgtEl>
                                        <p:attrNameLst>
                                          <p:attrName>style.visibility</p:attrName>
                                        </p:attrNameLst>
                                      </p:cBhvr>
                                      <p:to>
                                        <p:strVal val="visible"/>
                                      </p:to>
                                    </p:set>
                                    <p:anim calcmode="lin" valueType="num">
                                      <p:cBhvr additive="base">
                                        <p:cTn id="35" dur="500" fill="hold"/>
                                        <p:tgtEl>
                                          <p:spTgt spid="59">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9">
                                            <p:txEl>
                                              <p:pRg st="2" end="2"/>
                                            </p:txEl>
                                          </p:spTgt>
                                        </p:tgtEl>
                                        <p:attrNameLst>
                                          <p:attrName>style.visibility</p:attrName>
                                        </p:attrNameLst>
                                      </p:cBhvr>
                                      <p:to>
                                        <p:strVal val="visible"/>
                                      </p:to>
                                    </p:set>
                                    <p:anim calcmode="lin" valueType="num">
                                      <p:cBhvr additive="base">
                                        <p:cTn id="41" dur="500" fill="hold"/>
                                        <p:tgtEl>
                                          <p:spTgt spid="59">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9">
                                            <p:txEl>
                                              <p:pRg st="3" end="3"/>
                                            </p:txEl>
                                          </p:spTgt>
                                        </p:tgtEl>
                                        <p:attrNameLst>
                                          <p:attrName>style.visibility</p:attrName>
                                        </p:attrNameLst>
                                      </p:cBhvr>
                                      <p:to>
                                        <p:strVal val="visible"/>
                                      </p:to>
                                    </p:set>
                                    <p:anim calcmode="lin" valueType="num">
                                      <p:cBhvr additive="base">
                                        <p:cTn id="47" dur="500" fill="hold"/>
                                        <p:tgtEl>
                                          <p:spTgt spid="59">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9">
                                            <p:txEl>
                                              <p:pRg st="4" end="4"/>
                                            </p:txEl>
                                          </p:spTgt>
                                        </p:tgtEl>
                                        <p:attrNameLst>
                                          <p:attrName>style.visibility</p:attrName>
                                        </p:attrNameLst>
                                      </p:cBhvr>
                                      <p:to>
                                        <p:strVal val="visible"/>
                                      </p:to>
                                    </p:set>
                                    <p:anim calcmode="lin" valueType="num">
                                      <p:cBhvr additive="base">
                                        <p:cTn id="53" dur="500" fill="hold"/>
                                        <p:tgtEl>
                                          <p:spTgt spid="59">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12199" y="1866552"/>
            <a:ext cx="9982139" cy="1355371"/>
          </a:xfrm>
          <a:prstGeom prst="rect">
            <a:avLst/>
          </a:prstGeom>
        </p:spPr>
        <p:txBody>
          <a:bodyPr wrap="square">
            <a:spAutoFit/>
          </a:bodyPr>
          <a:lstStyle/>
          <a:p>
            <a:pPr hangingPunct="0">
              <a:lnSpc>
                <a:spcPct val="114000"/>
              </a:lnSpc>
              <a:buClr>
                <a:srgbClr val="44546A"/>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键盘是标准输入设备，屏幕是标准输出设备。从键盘输入、向屏幕输出称为标准输入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输出。为了实现标准输入</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已经预定义了</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个标准流对象，它们均包含于头文件</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iostream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中。</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 name="组合 10"/>
          <p:cNvGrpSpPr/>
          <p:nvPr/>
        </p:nvGrpSpPr>
        <p:grpSpPr>
          <a:xfrm>
            <a:off x="1521192" y="3634358"/>
            <a:ext cx="1745653" cy="1733461"/>
            <a:chOff x="6337794" y="4010024"/>
            <a:chExt cx="1745653" cy="1733461"/>
          </a:xfrm>
        </p:grpSpPr>
        <p:grpSp>
          <p:nvGrpSpPr>
            <p:cNvPr id="12" name="组合 11"/>
            <p:cNvGrpSpPr/>
            <p:nvPr/>
          </p:nvGrpSpPr>
          <p:grpSpPr>
            <a:xfrm>
              <a:off x="6337794" y="4010024"/>
              <a:ext cx="1745653" cy="1733461"/>
              <a:chOff x="5353747" y="2778516"/>
              <a:chExt cx="1456483" cy="1446310"/>
            </a:xfrm>
            <a:solidFill>
              <a:srgbClr val="0070C0"/>
            </a:solidFill>
          </p:grpSpPr>
          <p:sp>
            <p:nvSpPr>
              <p:cNvPr id="14" name="任意多边形: 形状 13"/>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sp>
            <p:nvSpPr>
              <p:cNvPr id="15" name="任意多边形: 形状 14"/>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sp>
            <p:nvSpPr>
              <p:cNvPr id="16" name="圆: 空心 15"/>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grpSp>
        <p:sp>
          <p:nvSpPr>
            <p:cNvPr id="13" name="矩形 12"/>
            <p:cNvSpPr/>
            <p:nvPr/>
          </p:nvSpPr>
          <p:spPr>
            <a:xfrm>
              <a:off x="6867244" y="4526850"/>
              <a:ext cx="748924" cy="646331"/>
            </a:xfrm>
            <a:prstGeom prst="rect">
              <a:avLst/>
            </a:prstGeom>
          </p:spPr>
          <p:txBody>
            <a:bodyPr wrap="none">
              <a:spAutoFit/>
            </a:bodyPr>
            <a:lstStyle/>
            <a:p>
              <a:pPr algn="ctr"/>
              <a:r>
                <a:rPr lang="en-US" altLang="zh-CN" sz="3600" dirty="0" err="1">
                  <a:solidFill>
                    <a:srgbClr val="0070C0"/>
                  </a:solidFill>
                  <a:latin typeface="Times New Roman" panose="02020603050405020304" pitchFamily="18" charset="0"/>
                  <a:cs typeface="Times New Roman" panose="02020603050405020304" pitchFamily="18" charset="0"/>
                </a:rPr>
                <a:t>cin</a:t>
              </a:r>
              <a:endParaRPr lang="zh-CN" altLang="en-US" sz="3600" dirty="0">
                <a:solidFill>
                  <a:srgbClr val="0070C0"/>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992181" y="3634358"/>
            <a:ext cx="1745653" cy="1733461"/>
            <a:chOff x="6337794" y="4010024"/>
            <a:chExt cx="1745653" cy="1733461"/>
          </a:xfrm>
        </p:grpSpPr>
        <p:grpSp>
          <p:nvGrpSpPr>
            <p:cNvPr id="18" name="组合 17"/>
            <p:cNvGrpSpPr/>
            <p:nvPr/>
          </p:nvGrpSpPr>
          <p:grpSpPr>
            <a:xfrm>
              <a:off x="6337794" y="4010024"/>
              <a:ext cx="1745653" cy="1733461"/>
              <a:chOff x="5353747" y="2778516"/>
              <a:chExt cx="1456483" cy="1446310"/>
            </a:xfrm>
            <a:solidFill>
              <a:srgbClr val="0070C0"/>
            </a:solidFill>
          </p:grpSpPr>
          <p:sp>
            <p:nvSpPr>
              <p:cNvPr id="20" name="任意多边形: 形状 19"/>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sp>
            <p:nvSpPr>
              <p:cNvPr id="21" name="任意多边形: 形状 20"/>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sp>
            <p:nvSpPr>
              <p:cNvPr id="22" name="圆: 空心 21"/>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grpSp>
        <p:sp>
          <p:nvSpPr>
            <p:cNvPr id="19" name="矩形 18"/>
            <p:cNvSpPr/>
            <p:nvPr/>
          </p:nvSpPr>
          <p:spPr>
            <a:xfrm>
              <a:off x="6733540" y="4517706"/>
              <a:ext cx="979756" cy="646331"/>
            </a:xfrm>
            <a:prstGeom prst="rect">
              <a:avLst/>
            </a:prstGeom>
          </p:spPr>
          <p:txBody>
            <a:bodyPr wrap="none">
              <a:spAutoFit/>
            </a:bodyPr>
            <a:lstStyle/>
            <a:p>
              <a:pPr algn="ctr"/>
              <a:r>
                <a:rPr lang="en-US" altLang="zh-CN" sz="3600" dirty="0" err="1">
                  <a:solidFill>
                    <a:srgbClr val="0070C0"/>
                  </a:solidFill>
                  <a:latin typeface="Times New Roman" panose="02020603050405020304" pitchFamily="18" charset="0"/>
                  <a:cs typeface="Times New Roman" panose="02020603050405020304" pitchFamily="18" charset="0"/>
                </a:rPr>
                <a:t>cout</a:t>
              </a:r>
              <a:endParaRPr lang="zh-CN" altLang="en-US" sz="3600" dirty="0">
                <a:solidFill>
                  <a:srgbClr val="0070C0"/>
                </a:solidFill>
                <a:latin typeface="Times New Roman" panose="02020603050405020304" pitchFamily="18" charset="0"/>
                <a:cs typeface="Times New Roman" panose="02020603050405020304" pitchFamily="18" charset="0"/>
              </a:endParaRPr>
            </a:p>
          </p:txBody>
        </p:sp>
      </p:grpSp>
      <p:grpSp>
        <p:nvGrpSpPr>
          <p:cNvPr id="23" name="组合 22"/>
          <p:cNvGrpSpPr/>
          <p:nvPr/>
        </p:nvGrpSpPr>
        <p:grpSpPr>
          <a:xfrm>
            <a:off x="6463170" y="3634358"/>
            <a:ext cx="1745653" cy="1733461"/>
            <a:chOff x="6337794" y="4010024"/>
            <a:chExt cx="1745653" cy="1733461"/>
          </a:xfrm>
        </p:grpSpPr>
        <p:grpSp>
          <p:nvGrpSpPr>
            <p:cNvPr id="24" name="组合 23"/>
            <p:cNvGrpSpPr/>
            <p:nvPr/>
          </p:nvGrpSpPr>
          <p:grpSpPr>
            <a:xfrm>
              <a:off x="6337794" y="4010024"/>
              <a:ext cx="1745653" cy="1733461"/>
              <a:chOff x="5353747" y="2778516"/>
              <a:chExt cx="1456483" cy="1446310"/>
            </a:xfrm>
            <a:solidFill>
              <a:srgbClr val="0070C0"/>
            </a:solidFill>
          </p:grpSpPr>
          <p:sp>
            <p:nvSpPr>
              <p:cNvPr id="26" name="任意多边形: 形状 25"/>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sp>
            <p:nvSpPr>
              <p:cNvPr id="27" name="任意多边形: 形状 26"/>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sp>
            <p:nvSpPr>
              <p:cNvPr id="28" name="圆: 空心 27"/>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grpSp>
        <p:sp>
          <p:nvSpPr>
            <p:cNvPr id="25" name="矩形 24"/>
            <p:cNvSpPr/>
            <p:nvPr/>
          </p:nvSpPr>
          <p:spPr>
            <a:xfrm>
              <a:off x="6808588" y="4508562"/>
              <a:ext cx="902811" cy="646331"/>
            </a:xfrm>
            <a:prstGeom prst="rect">
              <a:avLst/>
            </a:prstGeom>
          </p:spPr>
          <p:txBody>
            <a:bodyPr wrap="none">
              <a:spAutoFit/>
            </a:bodyPr>
            <a:lstStyle/>
            <a:p>
              <a:pPr algn="ctr"/>
              <a:r>
                <a:rPr lang="en-US" altLang="zh-CN" sz="3600" dirty="0" err="1">
                  <a:solidFill>
                    <a:srgbClr val="0070C0"/>
                  </a:solidFill>
                  <a:latin typeface="Times New Roman" panose="02020603050405020304" pitchFamily="18" charset="0"/>
                  <a:cs typeface="Times New Roman" panose="02020603050405020304" pitchFamily="18" charset="0"/>
                </a:rPr>
                <a:t>cerr</a:t>
              </a:r>
              <a:endParaRPr lang="zh-CN" altLang="en-US" sz="3600" dirty="0">
                <a:solidFill>
                  <a:srgbClr val="0070C0"/>
                </a:solidFill>
                <a:latin typeface="Times New Roman" panose="02020603050405020304" pitchFamily="18" charset="0"/>
                <a:cs typeface="Times New Roman" panose="02020603050405020304" pitchFamily="18" charset="0"/>
              </a:endParaRPr>
            </a:p>
          </p:txBody>
        </p:sp>
      </p:grpSp>
      <p:grpSp>
        <p:nvGrpSpPr>
          <p:cNvPr id="30" name="组合 29"/>
          <p:cNvGrpSpPr/>
          <p:nvPr/>
        </p:nvGrpSpPr>
        <p:grpSpPr>
          <a:xfrm>
            <a:off x="8934158" y="3634358"/>
            <a:ext cx="1745653" cy="1733461"/>
            <a:chOff x="6337794" y="4010024"/>
            <a:chExt cx="1745653" cy="1733461"/>
          </a:xfrm>
        </p:grpSpPr>
        <p:grpSp>
          <p:nvGrpSpPr>
            <p:cNvPr id="31" name="组合 30"/>
            <p:cNvGrpSpPr/>
            <p:nvPr/>
          </p:nvGrpSpPr>
          <p:grpSpPr>
            <a:xfrm>
              <a:off x="6337794" y="4010024"/>
              <a:ext cx="1745653" cy="1733461"/>
              <a:chOff x="5353747" y="2778516"/>
              <a:chExt cx="1456483" cy="1446310"/>
            </a:xfrm>
            <a:solidFill>
              <a:srgbClr val="0070C0"/>
            </a:solidFill>
          </p:grpSpPr>
          <p:sp>
            <p:nvSpPr>
              <p:cNvPr id="33" name="任意多边形: 形状 32"/>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sp>
            <p:nvSpPr>
              <p:cNvPr id="34" name="任意多边形: 形状 33"/>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sp>
            <p:nvSpPr>
              <p:cNvPr id="35" name="圆: 空心 34"/>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3600">
                  <a:solidFill>
                    <a:srgbClr val="0070C0"/>
                  </a:solidFill>
                  <a:latin typeface="Times New Roman" panose="02020603050405020304" pitchFamily="18" charset="0"/>
                  <a:cs typeface="Times New Roman" panose="02020603050405020304" pitchFamily="18" charset="0"/>
                </a:endParaRPr>
              </a:p>
            </p:txBody>
          </p:sp>
        </p:grpSp>
        <p:sp>
          <p:nvSpPr>
            <p:cNvPr id="32" name="矩形 31"/>
            <p:cNvSpPr/>
            <p:nvPr/>
          </p:nvSpPr>
          <p:spPr>
            <a:xfrm>
              <a:off x="6760972" y="4508562"/>
              <a:ext cx="979756" cy="646331"/>
            </a:xfrm>
            <a:prstGeom prst="rect">
              <a:avLst/>
            </a:prstGeom>
          </p:spPr>
          <p:txBody>
            <a:bodyPr wrap="none">
              <a:spAutoFit/>
            </a:bodyPr>
            <a:lstStyle/>
            <a:p>
              <a:pPr algn="ctr"/>
              <a:r>
                <a:rPr lang="en-US" altLang="zh-CN" sz="3600" dirty="0">
                  <a:solidFill>
                    <a:srgbClr val="0070C0"/>
                  </a:solidFill>
                  <a:latin typeface="Times New Roman" panose="02020603050405020304" pitchFamily="18" charset="0"/>
                  <a:cs typeface="Times New Roman" panose="02020603050405020304" pitchFamily="18" charset="0"/>
                </a:rPr>
                <a:t>clog</a:t>
              </a:r>
              <a:endParaRPr lang="zh-CN" altLang="en-US" sz="3600" dirty="0">
                <a:solidFill>
                  <a:srgbClr val="0070C0"/>
                </a:solidFill>
                <a:latin typeface="Times New Roman" panose="02020603050405020304" pitchFamily="18" charset="0"/>
                <a:cs typeface="Times New Roman" panose="02020603050405020304" pitchFamily="18" charset="0"/>
              </a:endParaRPr>
            </a:p>
          </p:txBody>
        </p:sp>
      </p:grpSp>
      <p:grpSp>
        <p:nvGrpSpPr>
          <p:cNvPr id="60" name="组合 59"/>
          <p:cNvGrpSpPr/>
          <p:nvPr/>
        </p:nvGrpSpPr>
        <p:grpSpPr>
          <a:xfrm>
            <a:off x="549001" y="555626"/>
            <a:ext cx="3565799" cy="876848"/>
            <a:chOff x="326687" y="247818"/>
            <a:chExt cx="4861582" cy="725466"/>
          </a:xfrm>
        </p:grpSpPr>
        <p:sp>
          <p:nvSpPr>
            <p:cNvPr id="61" name="文本框 60"/>
            <p:cNvSpPr txBox="1"/>
            <p:nvPr/>
          </p:nvSpPr>
          <p:spPr bwMode="auto">
            <a:xfrm>
              <a:off x="1528887"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标准流对象</a:t>
              </a:r>
              <a:endParaRPr lang="zh-CN" altLang="en-US" sz="2400" kern="0" dirty="0">
                <a:solidFill>
                  <a:srgbClr val="0070C0"/>
                </a:solidFill>
                <a:latin typeface="+mn-ea"/>
              </a:endParaRPr>
            </a:p>
          </p:txBody>
        </p:sp>
        <p:grpSp>
          <p:nvGrpSpPr>
            <p:cNvPr id="62" name="组合 61"/>
            <p:cNvGrpSpPr/>
            <p:nvPr/>
          </p:nvGrpSpPr>
          <p:grpSpPr>
            <a:xfrm>
              <a:off x="326687" y="247818"/>
              <a:ext cx="4861582" cy="725466"/>
              <a:chOff x="326687" y="247818"/>
              <a:chExt cx="4861582" cy="725466"/>
            </a:xfrm>
          </p:grpSpPr>
          <p:grpSp>
            <p:nvGrpSpPr>
              <p:cNvPr id="63" name="组合 62"/>
              <p:cNvGrpSpPr/>
              <p:nvPr/>
            </p:nvGrpSpPr>
            <p:grpSpPr>
              <a:xfrm>
                <a:off x="349799" y="247818"/>
                <a:ext cx="4791980" cy="261575"/>
                <a:chOff x="349799" y="247818"/>
                <a:chExt cx="4791980" cy="261575"/>
              </a:xfrm>
            </p:grpSpPr>
            <p:cxnSp>
              <p:nvCxnSpPr>
                <p:cNvPr id="78" name="直接连接符 7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2" name="任意多边形: 形状 8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3" name="任意多边形: 形状 8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4" name="组合 63"/>
              <p:cNvGrpSpPr/>
              <p:nvPr/>
            </p:nvGrpSpPr>
            <p:grpSpPr>
              <a:xfrm>
                <a:off x="349799" y="711709"/>
                <a:ext cx="4815092" cy="261575"/>
                <a:chOff x="358852" y="925118"/>
                <a:chExt cx="4815092" cy="261575"/>
              </a:xfrm>
            </p:grpSpPr>
            <p:cxnSp>
              <p:nvCxnSpPr>
                <p:cNvPr id="71" name="直接连接符 7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7" name="任意多边形: 形状 7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5" name="组合 64"/>
              <p:cNvGrpSpPr/>
              <p:nvPr/>
            </p:nvGrpSpPr>
            <p:grpSpPr>
              <a:xfrm>
                <a:off x="5138963" y="489126"/>
                <a:ext cx="49306" cy="329693"/>
                <a:chOff x="5138963" y="489126"/>
                <a:chExt cx="49306" cy="329693"/>
              </a:xfrm>
            </p:grpSpPr>
            <p:sp>
              <p:nvSpPr>
                <p:cNvPr id="69" name="椭圆 6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6" name="组合 65"/>
              <p:cNvGrpSpPr/>
              <p:nvPr/>
            </p:nvGrpSpPr>
            <p:grpSpPr>
              <a:xfrm>
                <a:off x="326687" y="399838"/>
                <a:ext cx="49306" cy="329693"/>
                <a:chOff x="5138963" y="489126"/>
                <a:chExt cx="49306" cy="329693"/>
              </a:xfrm>
            </p:grpSpPr>
            <p:sp>
              <p:nvSpPr>
                <p:cNvPr id="67" name="椭圆 6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3054097" y="2382479"/>
            <a:ext cx="5897879" cy="934358"/>
          </a:xfrm>
          <a:prstGeom prst="rect">
            <a:avLst/>
          </a:prstGeom>
        </p:spPr>
        <p:txBody>
          <a:bodyPr wrap="square">
            <a:spAutoFit/>
          </a:bodyPr>
          <a:lstStyle/>
          <a:p>
            <a:pPr marL="342900" indent="-342900" hangingPunct="0">
              <a:lnSpc>
                <a:spcPct val="114000"/>
              </a:lnSpc>
              <a:buClr>
                <a:srgbClr val="44546A"/>
              </a:buClr>
              <a:buFont typeface="Wingdings" panose="05000000000000000000" pitchFamily="2" charset="2"/>
              <a:buChar char="u"/>
            </a:pP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cin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istream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类的对象，用于处理标准输入（即从键盘输入数据到内存中）；</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28"/>
          <p:cNvSpPr/>
          <p:nvPr/>
        </p:nvSpPr>
        <p:spPr>
          <a:xfrm>
            <a:off x="3054096" y="4336247"/>
            <a:ext cx="6181343" cy="934358"/>
          </a:xfrm>
          <a:prstGeom prst="rect">
            <a:avLst/>
          </a:prstGeom>
        </p:spPr>
        <p:txBody>
          <a:bodyPr wrap="square">
            <a:spAutoFit/>
          </a:bodyPr>
          <a:lstStyle/>
          <a:p>
            <a:pPr marL="342900" indent="-342900" hangingPunct="0">
              <a:lnSpc>
                <a:spcPct val="114000"/>
              </a:lnSpc>
              <a:buClr>
                <a:srgbClr val="44546A"/>
              </a:buClr>
              <a:buFont typeface="Wingdings" panose="05000000000000000000" pitchFamily="2" charset="2"/>
              <a:buChar char="u"/>
            </a:pP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ostream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类的对象，用于处理标准输出（即将内存中的数据输出到屏幕上）；</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2" name="组合 41"/>
          <p:cNvGrpSpPr/>
          <p:nvPr/>
        </p:nvGrpSpPr>
        <p:grpSpPr>
          <a:xfrm>
            <a:off x="3053559" y="2210614"/>
            <a:ext cx="6096000" cy="89647"/>
            <a:chOff x="26895" y="1676399"/>
            <a:chExt cx="6096000" cy="89647"/>
          </a:xfrm>
        </p:grpSpPr>
        <p:cxnSp>
          <p:nvCxnSpPr>
            <p:cNvPr id="43" name="直接连接符 42"/>
            <p:cNvCxnSpPr/>
            <p:nvPr/>
          </p:nvCxnSpPr>
          <p:spPr>
            <a:xfrm>
              <a:off x="26895" y="1676399"/>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993342" y="1766046"/>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060729" y="3399156"/>
            <a:ext cx="6096000" cy="89647"/>
            <a:chOff x="6069105" y="4428565"/>
            <a:chExt cx="6096000" cy="89647"/>
          </a:xfrm>
        </p:grpSpPr>
        <p:cxnSp>
          <p:nvCxnSpPr>
            <p:cNvPr id="46" name="直接连接符 45"/>
            <p:cNvCxnSpPr/>
            <p:nvPr/>
          </p:nvCxnSpPr>
          <p:spPr>
            <a:xfrm>
              <a:off x="6069105" y="4518212"/>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069105" y="4428565"/>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3059655" y="4146094"/>
            <a:ext cx="6096000" cy="89647"/>
            <a:chOff x="26895" y="1676399"/>
            <a:chExt cx="6096000" cy="89647"/>
          </a:xfrm>
        </p:grpSpPr>
        <p:cxnSp>
          <p:nvCxnSpPr>
            <p:cNvPr id="49" name="直接连接符 48"/>
            <p:cNvCxnSpPr/>
            <p:nvPr/>
          </p:nvCxnSpPr>
          <p:spPr>
            <a:xfrm>
              <a:off x="26895" y="1676399"/>
              <a:ext cx="60960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993342" y="1766046"/>
              <a:ext cx="112955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3066825" y="5343780"/>
            <a:ext cx="6096000" cy="89647"/>
            <a:chOff x="6069105" y="4428565"/>
            <a:chExt cx="6096000" cy="89647"/>
          </a:xfrm>
        </p:grpSpPr>
        <p:cxnSp>
          <p:nvCxnSpPr>
            <p:cNvPr id="52" name="直接连接符 51"/>
            <p:cNvCxnSpPr/>
            <p:nvPr/>
          </p:nvCxnSpPr>
          <p:spPr>
            <a:xfrm>
              <a:off x="6069105" y="4518212"/>
              <a:ext cx="60960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069105" y="4428565"/>
              <a:ext cx="112955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549001" y="555626"/>
            <a:ext cx="3565799" cy="876848"/>
            <a:chOff x="326687" y="247818"/>
            <a:chExt cx="4861582" cy="725466"/>
          </a:xfrm>
        </p:grpSpPr>
        <p:sp>
          <p:nvSpPr>
            <p:cNvPr id="18" name="文本框 17"/>
            <p:cNvSpPr txBox="1"/>
            <p:nvPr/>
          </p:nvSpPr>
          <p:spPr bwMode="auto">
            <a:xfrm>
              <a:off x="1528887"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标准流对象</a:t>
              </a:r>
              <a:endParaRPr lang="zh-CN" altLang="en-US" sz="2400" kern="0" dirty="0">
                <a:solidFill>
                  <a:srgbClr val="0070C0"/>
                </a:solidFill>
                <a:latin typeface="+mn-ea"/>
              </a:endParaRPr>
            </a:p>
          </p:txBody>
        </p:sp>
        <p:grpSp>
          <p:nvGrpSpPr>
            <p:cNvPr id="19" name="组合 18"/>
            <p:cNvGrpSpPr/>
            <p:nvPr/>
          </p:nvGrpSpPr>
          <p:grpSpPr>
            <a:xfrm>
              <a:off x="326687" y="247818"/>
              <a:ext cx="4861582" cy="725466"/>
              <a:chOff x="326687" y="247818"/>
              <a:chExt cx="4861582" cy="725466"/>
            </a:xfrm>
          </p:grpSpPr>
          <p:grpSp>
            <p:nvGrpSpPr>
              <p:cNvPr id="20" name="组合 19"/>
              <p:cNvGrpSpPr/>
              <p:nvPr/>
            </p:nvGrpSpPr>
            <p:grpSpPr>
              <a:xfrm>
                <a:off x="349799" y="247818"/>
                <a:ext cx="4791980" cy="261575"/>
                <a:chOff x="349799" y="247818"/>
                <a:chExt cx="4791980" cy="261575"/>
              </a:xfrm>
            </p:grpSpPr>
            <p:cxnSp>
              <p:nvCxnSpPr>
                <p:cNvPr id="36" name="直接连接符 3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0"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41"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1" name="组合 20"/>
              <p:cNvGrpSpPr/>
              <p:nvPr/>
            </p:nvGrpSpPr>
            <p:grpSpPr>
              <a:xfrm>
                <a:off x="349799" y="711709"/>
                <a:ext cx="4815092" cy="261575"/>
                <a:chOff x="358852" y="925118"/>
                <a:chExt cx="4815092" cy="261575"/>
              </a:xfrm>
            </p:grpSpPr>
            <p:cxnSp>
              <p:nvCxnSpPr>
                <p:cNvPr id="28" name="直接连接符 2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4" name="任意多边形: 形状 3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35" name="任意多边形: 形状 3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2" name="组合 21"/>
              <p:cNvGrpSpPr/>
              <p:nvPr/>
            </p:nvGrpSpPr>
            <p:grpSpPr>
              <a:xfrm>
                <a:off x="5138963" y="489126"/>
                <a:ext cx="49306" cy="329693"/>
                <a:chOff x="5138963" y="489126"/>
                <a:chExt cx="49306" cy="329693"/>
              </a:xfrm>
            </p:grpSpPr>
            <p:sp>
              <p:nvSpPr>
                <p:cNvPr id="26" name="椭圆 2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椭圆 2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3" name="组合 22"/>
              <p:cNvGrpSpPr/>
              <p:nvPr/>
            </p:nvGrpSpPr>
            <p:grpSpPr>
              <a:xfrm>
                <a:off x="326687" y="399838"/>
                <a:ext cx="49306" cy="329693"/>
                <a:chOff x="5138963" y="489126"/>
                <a:chExt cx="49306" cy="329693"/>
              </a:xfrm>
            </p:grpSpPr>
            <p:sp>
              <p:nvSpPr>
                <p:cNvPr id="24" name="椭圆 2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5" name="椭圆 2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fill="hold"/>
                                        <p:tgtEl>
                                          <p:spTgt spid="42"/>
                                        </p:tgtEl>
                                        <p:attrNameLst>
                                          <p:attrName>ppt_x</p:attrName>
                                        </p:attrNameLst>
                                      </p:cBhvr>
                                      <p:tavLst>
                                        <p:tav tm="0">
                                          <p:val>
                                            <p:strVal val="#ppt_x"/>
                                          </p:val>
                                        </p:tav>
                                        <p:tav tm="100000">
                                          <p:val>
                                            <p:strVal val="#ppt_x"/>
                                          </p:val>
                                        </p:tav>
                                      </p:tavLst>
                                    </p:anim>
                                    <p:anim calcmode="lin" valueType="num">
                                      <p:cBhvr additive="base">
                                        <p:cTn id="13" dur="500" fill="hold"/>
                                        <p:tgtEl>
                                          <p:spTgt spid="4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additive="base">
                                        <p:cTn id="16" dur="500" fill="hold"/>
                                        <p:tgtEl>
                                          <p:spTgt spid="45"/>
                                        </p:tgtEl>
                                        <p:attrNameLst>
                                          <p:attrName>ppt_x</p:attrName>
                                        </p:attrNameLst>
                                      </p:cBhvr>
                                      <p:tavLst>
                                        <p:tav tm="0">
                                          <p:val>
                                            <p:strVal val="#ppt_x"/>
                                          </p:val>
                                        </p:tav>
                                        <p:tav tm="100000">
                                          <p:val>
                                            <p:strVal val="#ppt_x"/>
                                          </p:val>
                                        </p:tav>
                                      </p:tavLst>
                                    </p:anim>
                                    <p:anim calcmode="lin" valueType="num">
                                      <p:cBhvr additive="base">
                                        <p:cTn id="17" dur="500" fill="hold"/>
                                        <p:tgtEl>
                                          <p:spTgt spid="4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ppt_x"/>
                                          </p:val>
                                        </p:tav>
                                        <p:tav tm="100000">
                                          <p:val>
                                            <p:strVal val="#ppt_x"/>
                                          </p:val>
                                        </p:tav>
                                      </p:tavLst>
                                    </p:anim>
                                    <p:anim calcmode="lin" valueType="num">
                                      <p:cBhvr additive="base">
                                        <p:cTn id="27" dur="500" fill="hold"/>
                                        <p:tgtEl>
                                          <p:spTgt spid="48"/>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additive="base">
                                        <p:cTn id="34" dur="500" fill="hold"/>
                                        <p:tgtEl>
                                          <p:spTgt spid="51"/>
                                        </p:tgtEl>
                                        <p:attrNameLst>
                                          <p:attrName>ppt_x</p:attrName>
                                        </p:attrNameLst>
                                      </p:cBhvr>
                                      <p:tavLst>
                                        <p:tav tm="0">
                                          <p:val>
                                            <p:strVal val="#ppt_x"/>
                                          </p:val>
                                        </p:tav>
                                        <p:tav tm="100000">
                                          <p:val>
                                            <p:strVal val="#ppt_x"/>
                                          </p:val>
                                        </p:tav>
                                      </p:tavLst>
                                    </p:anim>
                                    <p:anim calcmode="lin" valueType="num">
                                      <p:cBhvr additive="base">
                                        <p:cTn id="3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69305" y="2824844"/>
            <a:ext cx="9527612" cy="2308324"/>
          </a:xfrm>
          <a:prstGeom prst="rect">
            <a:avLst/>
          </a:prstGeom>
        </p:spPr>
        <p:txBody>
          <a:bodyPr wrap="square">
            <a:spAutoFit/>
          </a:bodyPr>
          <a:lstStyle/>
          <a:p>
            <a:pPr marL="285750" indent="-285750" hangingPunct="0">
              <a:lnSpc>
                <a:spcPct val="150000"/>
              </a:lnSpc>
              <a:buClr>
                <a:srgbClr val="44546A"/>
              </a:buClr>
              <a:buFont typeface="Wingdings" panose="05000000000000000000" pitchFamily="2" charset="2"/>
              <a:buChar char="u"/>
            </a:pP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”称为插入运算符，可以通过和标准输出流对象</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结合使用“</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”实现</a:t>
            </a:r>
            <a:r>
              <a:rPr lang="zh-CN"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标准</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输出，表示从</a:t>
            </a:r>
            <a:r>
              <a:rPr lang="zh-CN"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内存中取出数据显示到屏幕上</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hangingPunct="0">
              <a:lnSpc>
                <a:spcPct val="150000"/>
              </a:lnSpc>
              <a:buClr>
                <a:srgbClr val="44546A"/>
              </a:buClr>
              <a:buFont typeface="Wingdings" panose="05000000000000000000" pitchFamily="2" charset="2"/>
              <a:buChar char="u"/>
            </a:pP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还</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可以和自定义的文件输出流对象结合使用实现文件输出，表示将内存中的数据写入到文件中。</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8" name="组合 27"/>
          <p:cNvGrpSpPr/>
          <p:nvPr/>
        </p:nvGrpSpPr>
        <p:grpSpPr>
          <a:xfrm>
            <a:off x="549001" y="1085978"/>
            <a:ext cx="3565799" cy="876848"/>
            <a:chOff x="326687" y="247818"/>
            <a:chExt cx="4861582" cy="725466"/>
          </a:xfrm>
        </p:grpSpPr>
        <p:sp>
          <p:nvSpPr>
            <p:cNvPr id="29" name="文本框 28"/>
            <p:cNvSpPr txBox="1"/>
            <p:nvPr/>
          </p:nvSpPr>
          <p:spPr bwMode="auto">
            <a:xfrm>
              <a:off x="638117" y="412399"/>
              <a:ext cx="411599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smtClean="0">
                  <a:solidFill>
                    <a:srgbClr val="0070C0"/>
                  </a:solidFill>
                  <a:latin typeface="+mn-ea"/>
                </a:rPr>
                <a:t>“</a:t>
              </a:r>
              <a:r>
                <a:rPr lang="en-US" altLang="zh-CN" sz="2400" kern="0" dirty="0" smtClean="0">
                  <a:solidFill>
                    <a:srgbClr val="0070C0"/>
                  </a:solidFill>
                  <a:latin typeface="+mn-ea"/>
                </a:rPr>
                <a:t>&lt;&lt;”</a:t>
              </a:r>
              <a:r>
                <a:rPr lang="zh-CN" altLang="en-US" sz="2400" kern="0" dirty="0">
                  <a:solidFill>
                    <a:srgbClr val="0070C0"/>
                  </a:solidFill>
                  <a:latin typeface="+mn-ea"/>
                </a:rPr>
                <a:t>运算符</a:t>
              </a:r>
              <a:endParaRPr lang="zh-CN" altLang="en-US" sz="2400" kern="0" dirty="0">
                <a:solidFill>
                  <a:srgbClr val="0070C0"/>
                </a:solidFill>
                <a:latin typeface="+mn-ea"/>
              </a:endParaRPr>
            </a:p>
          </p:txBody>
        </p:sp>
        <p:grpSp>
          <p:nvGrpSpPr>
            <p:cNvPr id="30" name="组合 29"/>
            <p:cNvGrpSpPr/>
            <p:nvPr/>
          </p:nvGrpSpPr>
          <p:grpSpPr>
            <a:xfrm>
              <a:off x="326687" y="247818"/>
              <a:ext cx="4861582" cy="725466"/>
              <a:chOff x="326687" y="247818"/>
              <a:chExt cx="4861582" cy="725466"/>
            </a:xfrm>
          </p:grpSpPr>
          <p:grpSp>
            <p:nvGrpSpPr>
              <p:cNvPr id="31" name="组合 30"/>
              <p:cNvGrpSpPr/>
              <p:nvPr/>
            </p:nvGrpSpPr>
            <p:grpSpPr>
              <a:xfrm>
                <a:off x="349799" y="247818"/>
                <a:ext cx="4791980" cy="261575"/>
                <a:chOff x="349799" y="247818"/>
                <a:chExt cx="4791980" cy="261575"/>
              </a:xfrm>
            </p:grpSpPr>
            <p:cxnSp>
              <p:nvCxnSpPr>
                <p:cNvPr id="46" name="直接连接符 4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1" name="任意多边形: 形状 5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2" name="组合 31"/>
              <p:cNvGrpSpPr/>
              <p:nvPr/>
            </p:nvGrpSpPr>
            <p:grpSpPr>
              <a:xfrm>
                <a:off x="349799" y="711709"/>
                <a:ext cx="4815092" cy="261575"/>
                <a:chOff x="358852" y="925118"/>
                <a:chExt cx="4815092" cy="261575"/>
              </a:xfrm>
            </p:grpSpPr>
            <p:cxnSp>
              <p:nvCxnSpPr>
                <p:cNvPr id="39" name="直接连接符 3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4" name="任意多边形: 形状 4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5" name="任意多边形: 形状 4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3" name="组合 32"/>
              <p:cNvGrpSpPr/>
              <p:nvPr/>
            </p:nvGrpSpPr>
            <p:grpSpPr>
              <a:xfrm>
                <a:off x="5138963" y="489126"/>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4" name="组合 33"/>
              <p:cNvGrpSpPr/>
              <p:nvPr/>
            </p:nvGrpSpPr>
            <p:grpSpPr>
              <a:xfrm>
                <a:off x="326687" y="399838"/>
                <a:ext cx="49306" cy="329693"/>
                <a:chOff x="5138963" y="489126"/>
                <a:chExt cx="49306" cy="329693"/>
              </a:xfrm>
            </p:grpSpPr>
            <p:sp>
              <p:nvSpPr>
                <p:cNvPr id="35" name="椭圆 3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6" name="椭圆 3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52" name="组合 27"/>
          <p:cNvGrpSpPr/>
          <p:nvPr/>
        </p:nvGrpSpPr>
        <p:grpSpPr>
          <a:xfrm>
            <a:off x="26895" y="2565877"/>
            <a:ext cx="6096000" cy="89647"/>
            <a:chOff x="26895" y="1676399"/>
            <a:chExt cx="6096000" cy="89647"/>
          </a:xfrm>
        </p:grpSpPr>
        <p:cxnSp>
          <p:nvCxnSpPr>
            <p:cNvPr id="53" name="直接连接符 31"/>
            <p:cNvCxnSpPr/>
            <p:nvPr/>
          </p:nvCxnSpPr>
          <p:spPr>
            <a:xfrm>
              <a:off x="26895" y="1676399"/>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32"/>
            <p:cNvCxnSpPr/>
            <p:nvPr/>
          </p:nvCxnSpPr>
          <p:spPr>
            <a:xfrm>
              <a:off x="4993342" y="1766046"/>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5" name="组合 28"/>
          <p:cNvGrpSpPr/>
          <p:nvPr/>
        </p:nvGrpSpPr>
        <p:grpSpPr>
          <a:xfrm>
            <a:off x="6069105" y="5392483"/>
            <a:ext cx="6096000" cy="89647"/>
            <a:chOff x="6069105" y="4428565"/>
            <a:chExt cx="6096000" cy="89647"/>
          </a:xfrm>
        </p:grpSpPr>
        <p:cxnSp>
          <p:nvCxnSpPr>
            <p:cNvPr id="56" name="直接连接符 29"/>
            <p:cNvCxnSpPr/>
            <p:nvPr/>
          </p:nvCxnSpPr>
          <p:spPr>
            <a:xfrm>
              <a:off x="6069105" y="4518212"/>
              <a:ext cx="6096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30"/>
            <p:cNvCxnSpPr/>
            <p:nvPr/>
          </p:nvCxnSpPr>
          <p:spPr>
            <a:xfrm>
              <a:off x="6069105" y="4428565"/>
              <a:ext cx="112955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ppt_x</p:attrName>
                                        </p:attrNameLst>
                                      </p:cBhvr>
                                      <p:tavLst>
                                        <p:tav tm="0">
                                          <p:val>
                                            <p:strVal val="#ppt_x-#ppt_w*1.125000"/>
                                          </p:val>
                                        </p:tav>
                                        <p:tav tm="100000">
                                          <p:val>
                                            <p:strVal val="#ppt_x"/>
                                          </p:val>
                                        </p:tav>
                                      </p:tavLst>
                                    </p:anim>
                                    <p:animEffect transition="in" filter="wipe(right)">
                                      <p:cBhvr>
                                        <p:cTn id="16" dur="500"/>
                                        <p:tgtEl>
                                          <p:spTgt spid="52"/>
                                        </p:tgtEl>
                                      </p:cBhvr>
                                    </p:animEffect>
                                  </p:childTnLst>
                                </p:cTn>
                              </p:par>
                              <p:par>
                                <p:cTn id="17" presetID="12" presetClass="entr" presetSubtype="2"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p:tgtEl>
                                          <p:spTgt spid="55"/>
                                        </p:tgtEl>
                                        <p:attrNameLst>
                                          <p:attrName>ppt_x</p:attrName>
                                        </p:attrNameLst>
                                      </p:cBhvr>
                                      <p:tavLst>
                                        <p:tav tm="0">
                                          <p:val>
                                            <p:strVal val="#ppt_x+#ppt_w*1.125000"/>
                                          </p:val>
                                        </p:tav>
                                        <p:tav tm="100000">
                                          <p:val>
                                            <p:strVal val="#ppt_x"/>
                                          </p:val>
                                        </p:tav>
                                      </p:tavLst>
                                    </p:anim>
                                    <p:animEffect transition="in" filter="wipe(left)">
                                      <p:cBhvr>
                                        <p:cTn id="2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p="http://schemas.openxmlformats.org/presentationml/2006/main">
  <p:tag name="TIMING" val="|2.498|28.935"/>
</p:tagLst>
</file>

<file path=ppt/tags/tag10.xml><?xml version="1.0" encoding="utf-8"?>
<p:tagLst xmlns:p="http://schemas.openxmlformats.org/presentationml/2006/main">
  <p:tag name="TIMING" val="|2.498|28.935"/>
</p:tagLst>
</file>

<file path=ppt/tags/tag11.xml><?xml version="1.0" encoding="utf-8"?>
<p:tagLst xmlns:p="http://schemas.openxmlformats.org/presentationml/2006/main">
  <p:tag name="TIMING" val="|2.498|28.935"/>
</p:tagLst>
</file>

<file path=ppt/tags/tag12.xml><?xml version="1.0" encoding="utf-8"?>
<p:tagLst xmlns:p="http://schemas.openxmlformats.org/presentationml/2006/main">
  <p:tag name="TIMING" val="|2.498|28.935"/>
</p:tagLst>
</file>

<file path=ppt/tags/tag13.xml><?xml version="1.0" encoding="utf-8"?>
<p:tagLst xmlns:p="http://schemas.openxmlformats.org/presentationml/2006/main">
  <p:tag name="TIMING" val="|2.498|28.935"/>
</p:tagLst>
</file>

<file path=ppt/tags/tag14.xml><?xml version="1.0" encoding="utf-8"?>
<p:tagLst xmlns:p="http://schemas.openxmlformats.org/presentationml/2006/main">
  <p:tag name="TIMING" val="|2.498|28.935"/>
</p:tagLst>
</file>

<file path=ppt/tags/tag15.xml><?xml version="1.0" encoding="utf-8"?>
<p:tagLst xmlns:p="http://schemas.openxmlformats.org/presentationml/2006/main">
  <p:tag name="TIMING" val="|2.498|28.935"/>
</p:tagLst>
</file>

<file path=ppt/tags/tag16.xml><?xml version="1.0" encoding="utf-8"?>
<p:tagLst xmlns:p="http://schemas.openxmlformats.org/presentationml/2006/main">
  <p:tag name="TIMING" val="|2.498|28.935"/>
</p:tagLst>
</file>

<file path=ppt/tags/tag17.xml><?xml version="1.0" encoding="utf-8"?>
<p:tagLst xmlns:p="http://schemas.openxmlformats.org/presentationml/2006/main">
  <p:tag name="TIMING" val="|2.498|28.935"/>
</p:tagLst>
</file>

<file path=ppt/tags/tag18.xml><?xml version="1.0" encoding="utf-8"?>
<p:tagLst xmlns:p="http://schemas.openxmlformats.org/presentationml/2006/main">
  <p:tag name="TIMING" val="|2.498|28.935"/>
</p:tagLst>
</file>

<file path=ppt/tags/tag19.xml><?xml version="1.0" encoding="utf-8"?>
<p:tagLst xmlns:p="http://schemas.openxmlformats.org/presentationml/2006/main">
  <p:tag name="TIMING" val="|2.498|28.935"/>
</p:tagLst>
</file>

<file path=ppt/tags/tag2.xml><?xml version="1.0" encoding="utf-8"?>
<p:tagLst xmlns:p="http://schemas.openxmlformats.org/presentationml/2006/main">
  <p:tag name="TIMING" val="|2.498|28.935"/>
</p:tagLst>
</file>

<file path=ppt/tags/tag20.xml><?xml version="1.0" encoding="utf-8"?>
<p:tagLst xmlns:p="http://schemas.openxmlformats.org/presentationml/2006/main">
  <p:tag name="TIMING" val="|2.498|28.935"/>
</p:tagLst>
</file>

<file path=ppt/tags/tag21.xml><?xml version="1.0" encoding="utf-8"?>
<p:tagLst xmlns:p="http://schemas.openxmlformats.org/presentationml/2006/main">
  <p:tag name="TIMING" val="|2.498|28.935"/>
</p:tagLst>
</file>

<file path=ppt/tags/tag22.xml><?xml version="1.0" encoding="utf-8"?>
<p:tagLst xmlns:p="http://schemas.openxmlformats.org/presentationml/2006/main">
  <p:tag name="TIMING" val="|2.498|28.935"/>
</p:tagLst>
</file>

<file path=ppt/tags/tag23.xml><?xml version="1.0" encoding="utf-8"?>
<p:tagLst xmlns:p="http://schemas.openxmlformats.org/presentationml/2006/main">
  <p:tag name="TIMING" val="|2.498|28.935"/>
</p:tagLst>
</file>

<file path=ppt/tags/tag24.xml><?xml version="1.0" encoding="utf-8"?>
<p:tagLst xmlns:p="http://schemas.openxmlformats.org/presentationml/2006/main">
  <p:tag name="TIMING" val="|2.498|28.935"/>
</p:tagLst>
</file>

<file path=ppt/tags/tag25.xml><?xml version="1.0" encoding="utf-8"?>
<p:tagLst xmlns:p="http://schemas.openxmlformats.org/presentationml/2006/main">
  <p:tag name="TIMING" val="|2.498|28.935"/>
</p:tagLst>
</file>

<file path=ppt/tags/tag26.xml><?xml version="1.0" encoding="utf-8"?>
<p:tagLst xmlns:p="http://schemas.openxmlformats.org/presentationml/2006/main">
  <p:tag name="TIMING" val="|2.498|28.935"/>
</p:tagLst>
</file>

<file path=ppt/tags/tag27.xml><?xml version="1.0" encoding="utf-8"?>
<p:tagLst xmlns:p="http://schemas.openxmlformats.org/presentationml/2006/main">
  <p:tag name="TIMING" val="|2.498|28.935"/>
</p:tagLst>
</file>

<file path=ppt/tags/tag28.xml><?xml version="1.0" encoding="utf-8"?>
<p:tagLst xmlns:p="http://schemas.openxmlformats.org/presentationml/2006/main">
  <p:tag name="TIMING" val="|2.498|28.935"/>
</p:tagLst>
</file>

<file path=ppt/tags/tag29.xml><?xml version="1.0" encoding="utf-8"?>
<p:tagLst xmlns:p="http://schemas.openxmlformats.org/presentationml/2006/main">
  <p:tag name="TIMING" val="|2.498|28.935"/>
</p:tagLst>
</file>

<file path=ppt/tags/tag3.xml><?xml version="1.0" encoding="utf-8"?>
<p:tagLst xmlns:p="http://schemas.openxmlformats.org/presentationml/2006/main">
  <p:tag name="TIMING" val="|2.498|28.935"/>
</p:tagLst>
</file>

<file path=ppt/tags/tag30.xml><?xml version="1.0" encoding="utf-8"?>
<p:tagLst xmlns:p="http://schemas.openxmlformats.org/presentationml/2006/main">
  <p:tag name="TIMING" val="|2.498|28.935"/>
</p:tagLst>
</file>

<file path=ppt/tags/tag31.xml><?xml version="1.0" encoding="utf-8"?>
<p:tagLst xmlns:p="http://schemas.openxmlformats.org/presentationml/2006/main">
  <p:tag name="TIMING" val="|2.498|28.935"/>
</p:tagLst>
</file>

<file path=ppt/tags/tag32.xml><?xml version="1.0" encoding="utf-8"?>
<p:tagLst xmlns:p="http://schemas.openxmlformats.org/presentationml/2006/main">
  <p:tag name="TIMING" val="|2.498|28.935"/>
</p:tagLst>
</file>

<file path=ppt/tags/tag33.xml><?xml version="1.0" encoding="utf-8"?>
<p:tagLst xmlns:p="http://schemas.openxmlformats.org/presentationml/2006/main">
  <p:tag name="TIMING" val="|2.498|28.935"/>
</p:tagLst>
</file>

<file path=ppt/tags/tag34.xml><?xml version="1.0" encoding="utf-8"?>
<p:tagLst xmlns:p="http://schemas.openxmlformats.org/presentationml/2006/main">
  <p:tag name="TIMING" val="|2.498|28.935"/>
</p:tagLst>
</file>

<file path=ppt/tags/tag35.xml><?xml version="1.0" encoding="utf-8"?>
<p:tagLst xmlns:p="http://schemas.openxmlformats.org/presentationml/2006/main">
  <p:tag name="TIMING" val="|2.498|28.935"/>
</p:tagLst>
</file>

<file path=ppt/tags/tag36.xml><?xml version="1.0" encoding="utf-8"?>
<p:tagLst xmlns:p="http://schemas.openxmlformats.org/presentationml/2006/main">
  <p:tag name="TIMING" val="|2.498|28.935"/>
</p:tagLst>
</file>

<file path=ppt/tags/tag37.xml><?xml version="1.0" encoding="utf-8"?>
<p:tagLst xmlns:p="http://schemas.openxmlformats.org/presentationml/2006/main">
  <p:tag name="TIMING" val="|2.498|28.935"/>
</p:tagLst>
</file>

<file path=ppt/tags/tag38.xml><?xml version="1.0" encoding="utf-8"?>
<p:tagLst xmlns:p="http://schemas.openxmlformats.org/presentationml/2006/main">
  <p:tag name="TIMING" val="|2.498|28.935"/>
</p:tagLst>
</file>

<file path=ppt/tags/tag39.xml><?xml version="1.0" encoding="utf-8"?>
<p:tagLst xmlns:p="http://schemas.openxmlformats.org/presentationml/2006/main">
  <p:tag name="TIMING" val="|2.498|28.935"/>
</p:tagLst>
</file>

<file path=ppt/tags/tag4.xml><?xml version="1.0" encoding="utf-8"?>
<p:tagLst xmlns:p="http://schemas.openxmlformats.org/presentationml/2006/main">
  <p:tag name="TIMING" val="|2.498|28.935"/>
</p:tagLst>
</file>

<file path=ppt/tags/tag5.xml><?xml version="1.0" encoding="utf-8"?>
<p:tagLst xmlns:p="http://schemas.openxmlformats.org/presentationml/2006/main">
  <p:tag name="TIMING" val="|2.498|28.935"/>
</p:tagLst>
</file>

<file path=ppt/tags/tag6.xml><?xml version="1.0" encoding="utf-8"?>
<p:tagLst xmlns:p="http://schemas.openxmlformats.org/presentationml/2006/main">
  <p:tag name="TIMING" val="|2.498|28.935"/>
</p:tagLst>
</file>

<file path=ppt/tags/tag7.xml><?xml version="1.0" encoding="utf-8"?>
<p:tagLst xmlns:p="http://schemas.openxmlformats.org/presentationml/2006/main">
  <p:tag name="TIMING" val="|2.498|28.935"/>
</p:tagLst>
</file>

<file path=ppt/tags/tag8.xml><?xml version="1.0" encoding="utf-8"?>
<p:tagLst xmlns:p="http://schemas.openxmlformats.org/presentationml/2006/main">
  <p:tag name="TIMING" val="|2.498|28.935"/>
</p:tagLst>
</file>

<file path=ppt/tags/tag9.xml><?xml version="1.0" encoding="utf-8"?>
<p:tagLst xmlns:p="http://schemas.openxmlformats.org/presentationml/2006/main">
  <p:tag name="TIMING" val="|2.498|28.9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12772</Words>
  <Application>WPS 演示</Application>
  <PresentationFormat>Custom</PresentationFormat>
  <Paragraphs>822</Paragraphs>
  <Slides>59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59</vt:i4>
      </vt:variant>
    </vt:vector>
  </HeadingPairs>
  <TitlesOfParts>
    <vt:vector size="70" baseType="lpstr">
      <vt:lpstr>Arial</vt:lpstr>
      <vt:lpstr>宋体</vt:lpstr>
      <vt:lpstr>Wingdings</vt:lpstr>
      <vt:lpstr>Times New Roman</vt:lpstr>
      <vt:lpstr>锐字锐线梦想黑简1.0</vt:lpstr>
      <vt:lpstr>黑体</vt:lpstr>
      <vt:lpstr>微软雅黑</vt:lpstr>
      <vt:lpstr>Arial Unicode MS</vt:lpstr>
      <vt:lpstr>Calibri</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徐君</cp:lastModifiedBy>
  <cp:revision>113</cp:revision>
  <dcterms:created xsi:type="dcterms:W3CDTF">2018-08-22T12:15:00Z</dcterms:created>
  <dcterms:modified xsi:type="dcterms:W3CDTF">2020-03-20T06:48:11Z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